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msterdam Four" panose="020B0604020202020204" charset="0"/>
      <p:regular r:id="rId16"/>
    </p:embeddedFont>
    <p:embeddedFont>
      <p:font typeface="Bernoru" panose="020B0604020202020204" charset="0"/>
      <p:regular r:id="rId17"/>
    </p:embeddedFont>
    <p:embeddedFont>
      <p:font typeface="ITC Avant Garde Gothic" panose="020B0604020202020204" charset="0"/>
      <p:regular r:id="rId18"/>
    </p:embeddedFont>
    <p:embeddedFont>
      <p:font typeface="ITC Avant Garde Gothic Bold" panose="020B0604020202020204" charset="0"/>
      <p:regular r:id="rId19"/>
    </p:embeddedFont>
    <p:embeddedFont>
      <p:font typeface="ITC Franklin Gothic LT" panose="020B0604020202020204" charset="0"/>
      <p:regular r:id="rId20"/>
    </p:embeddedFont>
    <p:embeddedFont>
      <p:font typeface="ITC Franklin Gothic LT Semi-Bold" panose="020B0604020202020204" charset="0"/>
      <p:regular r:id="rId21"/>
    </p:embeddedFont>
    <p:embeddedFont>
      <p:font typeface="League Gothic" panose="020B0604020202020204" charset="0"/>
      <p:regular r:id="rId22"/>
    </p:embeddedFont>
    <p:embeddedFont>
      <p:font typeface="Marykat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4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1.svg"/><Relationship Id="rId3" Type="http://schemas.openxmlformats.org/officeDocument/2006/relationships/image" Target="../media/image47.svg"/><Relationship Id="rId7" Type="http://schemas.openxmlformats.org/officeDocument/2006/relationships/image" Target="../media/image6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svg"/><Relationship Id="rId5" Type="http://schemas.openxmlformats.org/officeDocument/2006/relationships/image" Target="../media/image4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3" Type="http://schemas.openxmlformats.org/officeDocument/2006/relationships/image" Target="../media/image25.svg"/><Relationship Id="rId7" Type="http://schemas.openxmlformats.org/officeDocument/2006/relationships/image" Target="../media/image10.sv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jpe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7956" y="5085847"/>
            <a:ext cx="3827651" cy="3827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39" y="1672355"/>
            <a:ext cx="3389171" cy="3389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805" y="4038431"/>
            <a:ext cx="2094831" cy="20948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4365" y="2991016"/>
            <a:ext cx="2094831" cy="20948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4606" y="2357985"/>
            <a:ext cx="6557775" cy="5436991"/>
          </a:xfrm>
          <a:custGeom>
            <a:avLst/>
            <a:gdLst/>
            <a:ahLst/>
            <a:cxnLst/>
            <a:rect l="l" t="t" r="r" b="b"/>
            <a:pathLst>
              <a:path w="6557775" h="5436991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74223" y="1719980"/>
            <a:ext cx="5253409" cy="685630"/>
            <a:chOff x="0" y="0"/>
            <a:chExt cx="1104806" cy="1441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4806" cy="144190"/>
            </a:xfrm>
            <a:custGeom>
              <a:avLst/>
              <a:gdLst/>
              <a:ahLst/>
              <a:cxnLst/>
              <a:rect l="l" t="t" r="r" b="b"/>
              <a:pathLst>
                <a:path w="1104806" h="144190">
                  <a:moveTo>
                    <a:pt x="29474" y="0"/>
                  </a:moveTo>
                  <a:lnTo>
                    <a:pt x="1075332" y="0"/>
                  </a:lnTo>
                  <a:cubicBezTo>
                    <a:pt x="1083149" y="0"/>
                    <a:pt x="1090646" y="3105"/>
                    <a:pt x="1096174" y="8633"/>
                  </a:cubicBezTo>
                  <a:cubicBezTo>
                    <a:pt x="1101701" y="14160"/>
                    <a:pt x="1104806" y="21657"/>
                    <a:pt x="1104806" y="29474"/>
                  </a:cubicBezTo>
                  <a:lnTo>
                    <a:pt x="1104806" y="114716"/>
                  </a:lnTo>
                  <a:cubicBezTo>
                    <a:pt x="1104806" y="122533"/>
                    <a:pt x="1101701" y="130030"/>
                    <a:pt x="1096174" y="135557"/>
                  </a:cubicBezTo>
                  <a:cubicBezTo>
                    <a:pt x="1090646" y="141085"/>
                    <a:pt x="1083149" y="144190"/>
                    <a:pt x="1075332" y="144190"/>
                  </a:cubicBezTo>
                  <a:lnTo>
                    <a:pt x="29474" y="144190"/>
                  </a:lnTo>
                  <a:cubicBezTo>
                    <a:pt x="21657" y="144190"/>
                    <a:pt x="14160" y="141085"/>
                    <a:pt x="8633" y="135557"/>
                  </a:cubicBezTo>
                  <a:cubicBezTo>
                    <a:pt x="3105" y="130030"/>
                    <a:pt x="0" y="122533"/>
                    <a:pt x="0" y="114716"/>
                  </a:cubicBezTo>
                  <a:lnTo>
                    <a:pt x="0" y="29474"/>
                  </a:lnTo>
                  <a:cubicBezTo>
                    <a:pt x="0" y="21657"/>
                    <a:pt x="3105" y="14160"/>
                    <a:pt x="8633" y="8633"/>
                  </a:cubicBezTo>
                  <a:cubicBezTo>
                    <a:pt x="14160" y="3105"/>
                    <a:pt x="21657" y="0"/>
                    <a:pt x="29474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04806" cy="19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1627902">
            <a:off x="6335051" y="2326537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627902" flipV="1">
            <a:off x="747928" y="76428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4566" y="6133262"/>
            <a:ext cx="632667" cy="675664"/>
          </a:xfrm>
          <a:custGeom>
            <a:avLst/>
            <a:gdLst/>
            <a:ahLst/>
            <a:cxnLst/>
            <a:rect l="l" t="t" r="r" b="b"/>
            <a:pathLst>
              <a:path w="632667" h="675664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121203" y="3732577"/>
            <a:ext cx="4959449" cy="326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15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CAREER</a:t>
            </a:r>
          </a:p>
          <a:p>
            <a:pPr algn="ctr">
              <a:lnSpc>
                <a:spcPts val="21001"/>
              </a:lnSpc>
              <a:spcBef>
                <a:spcPct val="0"/>
              </a:spcBef>
            </a:pPr>
            <a:r>
              <a:rPr lang="en-US" sz="15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CONNECT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21203" y="1818347"/>
            <a:ext cx="49594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WELCOME TO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74223" y="7494972"/>
            <a:ext cx="5106429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 Laravel Web Application to connect your career on a click.</a:t>
            </a:r>
          </a:p>
        </p:txBody>
      </p:sp>
      <p:sp>
        <p:nvSpPr>
          <p:cNvPr id="30" name="Freeform 30"/>
          <p:cNvSpPr/>
          <p:nvPr/>
        </p:nvSpPr>
        <p:spPr>
          <a:xfrm flipH="1">
            <a:off x="8872295" y="5589694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3243894" y="5411901"/>
            <a:ext cx="1831252" cy="18312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296" y="4684826"/>
            <a:ext cx="1831252" cy="18312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5920" y="5600453"/>
            <a:ext cx="1399765" cy="13997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56429" y="3462410"/>
            <a:ext cx="1287573" cy="12875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35901" y="3820584"/>
            <a:ext cx="3708579" cy="3182635"/>
          </a:xfrm>
          <a:custGeom>
            <a:avLst/>
            <a:gdLst/>
            <a:ahLst/>
            <a:cxnLst/>
            <a:rect l="l" t="t" r="r" b="b"/>
            <a:pathLst>
              <a:path w="3708579" h="3182635">
                <a:moveTo>
                  <a:pt x="0" y="0"/>
                </a:moveTo>
                <a:lnTo>
                  <a:pt x="3708578" y="0"/>
                </a:lnTo>
                <a:lnTo>
                  <a:pt x="3708578" y="3182635"/>
                </a:lnTo>
                <a:lnTo>
                  <a:pt x="0" y="318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2166887">
            <a:off x="1075258" y="3425389"/>
            <a:ext cx="1506285" cy="649072"/>
          </a:xfrm>
          <a:custGeom>
            <a:avLst/>
            <a:gdLst/>
            <a:ahLst/>
            <a:cxnLst/>
            <a:rect l="l" t="t" r="r" b="b"/>
            <a:pathLst>
              <a:path w="1506285" h="649072">
                <a:moveTo>
                  <a:pt x="0" y="0"/>
                </a:moveTo>
                <a:lnTo>
                  <a:pt x="1506284" y="0"/>
                </a:lnTo>
                <a:lnTo>
                  <a:pt x="1506284" y="649071"/>
                </a:lnTo>
                <a:lnTo>
                  <a:pt x="0" y="649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4440679" y="3874980"/>
            <a:ext cx="544049" cy="581023"/>
          </a:xfrm>
          <a:custGeom>
            <a:avLst/>
            <a:gdLst/>
            <a:ahLst/>
            <a:cxnLst/>
            <a:rect l="l" t="t" r="r" b="b"/>
            <a:pathLst>
              <a:path w="544049" h="581023">
                <a:moveTo>
                  <a:pt x="544049" y="0"/>
                </a:moveTo>
                <a:lnTo>
                  <a:pt x="0" y="0"/>
                </a:lnTo>
                <a:lnTo>
                  <a:pt x="0" y="581023"/>
                </a:lnTo>
                <a:lnTo>
                  <a:pt x="544049" y="581023"/>
                </a:lnTo>
                <a:lnTo>
                  <a:pt x="5440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2356076" y="6662131"/>
            <a:ext cx="447082" cy="477466"/>
          </a:xfrm>
          <a:custGeom>
            <a:avLst/>
            <a:gdLst/>
            <a:ahLst/>
            <a:cxnLst/>
            <a:rect l="l" t="t" r="r" b="b"/>
            <a:pathLst>
              <a:path w="447082" h="477466">
                <a:moveTo>
                  <a:pt x="447082" y="0"/>
                </a:moveTo>
                <a:lnTo>
                  <a:pt x="0" y="0"/>
                </a:lnTo>
                <a:lnTo>
                  <a:pt x="0" y="477466"/>
                </a:lnTo>
                <a:lnTo>
                  <a:pt x="447082" y="477466"/>
                </a:lnTo>
                <a:lnTo>
                  <a:pt x="4470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AutoShape 28"/>
          <p:cNvSpPr/>
          <p:nvPr/>
        </p:nvSpPr>
        <p:spPr>
          <a:xfrm>
            <a:off x="6202244" y="2939071"/>
            <a:ext cx="0" cy="5475398"/>
          </a:xfrm>
          <a:prstGeom prst="line">
            <a:avLst/>
          </a:prstGeom>
          <a:ln w="76200" cap="flat">
            <a:solidFill>
              <a:srgbClr val="1E30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6964244" y="2387206"/>
            <a:ext cx="9677994" cy="5989055"/>
          </a:xfrm>
          <a:custGeom>
            <a:avLst/>
            <a:gdLst/>
            <a:ahLst/>
            <a:cxnLst/>
            <a:rect l="l" t="t" r="r" b="b"/>
            <a:pathLst>
              <a:path w="9677994" h="5989055">
                <a:moveTo>
                  <a:pt x="0" y="0"/>
                </a:moveTo>
                <a:lnTo>
                  <a:pt x="9677994" y="0"/>
                </a:lnTo>
                <a:lnTo>
                  <a:pt x="9677994" y="5989055"/>
                </a:lnTo>
                <a:lnTo>
                  <a:pt x="0" y="59890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7303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15025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Search Strategy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575209"/>
            <a:ext cx="16230600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DATABASE 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4231252" y="2200617"/>
            <a:ext cx="3028048" cy="30280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23255" y="5087419"/>
            <a:ext cx="2775888" cy="277588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67411" y="4512777"/>
            <a:ext cx="2450314" cy="245031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23776" y="3533640"/>
            <a:ext cx="1243634" cy="124363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734019" y="3326278"/>
            <a:ext cx="4525281" cy="4113892"/>
          </a:xfrm>
          <a:custGeom>
            <a:avLst/>
            <a:gdLst/>
            <a:ahLst/>
            <a:cxnLst/>
            <a:rect l="l" t="t" r="r" b="b"/>
            <a:pathLst>
              <a:path w="4525281" h="4113892">
                <a:moveTo>
                  <a:pt x="0" y="0"/>
                </a:moveTo>
                <a:lnTo>
                  <a:pt x="4525281" y="0"/>
                </a:lnTo>
                <a:lnTo>
                  <a:pt x="4525281" y="4113892"/>
                </a:lnTo>
                <a:lnTo>
                  <a:pt x="0" y="411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88696" y="1970157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90157" y="2408084"/>
            <a:ext cx="10206168" cy="1771307"/>
            <a:chOff x="0" y="0"/>
            <a:chExt cx="2688044" cy="4665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88044" cy="466517"/>
            </a:xfrm>
            <a:custGeom>
              <a:avLst/>
              <a:gdLst/>
              <a:ahLst/>
              <a:cxnLst/>
              <a:rect l="l" t="t" r="r" b="b"/>
              <a:pathLst>
                <a:path w="2688044" h="466517">
                  <a:moveTo>
                    <a:pt x="16688" y="0"/>
                  </a:moveTo>
                  <a:lnTo>
                    <a:pt x="2671356" y="0"/>
                  </a:lnTo>
                  <a:cubicBezTo>
                    <a:pt x="2675782" y="0"/>
                    <a:pt x="2680027" y="1758"/>
                    <a:pt x="2683156" y="4888"/>
                  </a:cubicBezTo>
                  <a:cubicBezTo>
                    <a:pt x="2686286" y="8017"/>
                    <a:pt x="2688044" y="12262"/>
                    <a:pt x="2688044" y="16688"/>
                  </a:cubicBezTo>
                  <a:lnTo>
                    <a:pt x="2688044" y="449829"/>
                  </a:lnTo>
                  <a:cubicBezTo>
                    <a:pt x="2688044" y="459046"/>
                    <a:pt x="2680573" y="466517"/>
                    <a:pt x="2671356" y="466517"/>
                  </a:cubicBezTo>
                  <a:lnTo>
                    <a:pt x="16688" y="466517"/>
                  </a:lnTo>
                  <a:cubicBezTo>
                    <a:pt x="7472" y="466517"/>
                    <a:pt x="0" y="459046"/>
                    <a:pt x="0" y="449829"/>
                  </a:cubicBezTo>
                  <a:lnTo>
                    <a:pt x="0" y="16688"/>
                  </a:lnTo>
                  <a:cubicBezTo>
                    <a:pt x="0" y="12262"/>
                    <a:pt x="1758" y="8017"/>
                    <a:pt x="4888" y="4888"/>
                  </a:cubicBezTo>
                  <a:cubicBezTo>
                    <a:pt x="8017" y="1758"/>
                    <a:pt x="12262" y="0"/>
                    <a:pt x="16688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2688044" cy="54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Implemented foreign key constraints to maintain data consistency.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Ensured that deleted jobs also remove related applications through cascading deletes.</a:t>
              </a:r>
            </a:p>
            <a:p>
              <a:pPr algn="l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816486" y="4842300"/>
            <a:ext cx="9486472" cy="1450339"/>
            <a:chOff x="0" y="0"/>
            <a:chExt cx="2498495" cy="3819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98495" cy="381982"/>
            </a:xfrm>
            <a:custGeom>
              <a:avLst/>
              <a:gdLst/>
              <a:ahLst/>
              <a:cxnLst/>
              <a:rect l="l" t="t" r="r" b="b"/>
              <a:pathLst>
                <a:path w="2498495" h="381982">
                  <a:moveTo>
                    <a:pt x="17954" y="0"/>
                  </a:moveTo>
                  <a:lnTo>
                    <a:pt x="2480540" y="0"/>
                  </a:lnTo>
                  <a:cubicBezTo>
                    <a:pt x="2490456" y="0"/>
                    <a:pt x="2498495" y="8038"/>
                    <a:pt x="2498495" y="17954"/>
                  </a:cubicBezTo>
                  <a:lnTo>
                    <a:pt x="2498495" y="364028"/>
                  </a:lnTo>
                  <a:cubicBezTo>
                    <a:pt x="2498495" y="373944"/>
                    <a:pt x="2490456" y="381982"/>
                    <a:pt x="2480540" y="381982"/>
                  </a:cubicBezTo>
                  <a:lnTo>
                    <a:pt x="17954" y="381982"/>
                  </a:lnTo>
                  <a:cubicBezTo>
                    <a:pt x="8038" y="381982"/>
                    <a:pt x="0" y="373944"/>
                    <a:pt x="0" y="364028"/>
                  </a:cubicBezTo>
                  <a:lnTo>
                    <a:pt x="0" y="17954"/>
                  </a:lnTo>
                  <a:cubicBezTo>
                    <a:pt x="0" y="8038"/>
                    <a:pt x="8038" y="0"/>
                    <a:pt x="17954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2498495" cy="458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Added indexes on frequently queried columns like job_id in job applications and email in users for faster lookups.</a:t>
              </a:r>
            </a:p>
            <a:p>
              <a:pPr algn="l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842815" y="7054040"/>
            <a:ext cx="8766775" cy="1450339"/>
            <a:chOff x="0" y="0"/>
            <a:chExt cx="2308945" cy="3819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08945" cy="381982"/>
            </a:xfrm>
            <a:custGeom>
              <a:avLst/>
              <a:gdLst/>
              <a:ahLst/>
              <a:cxnLst/>
              <a:rect l="l" t="t" r="r" b="b"/>
              <a:pathLst>
                <a:path w="2308945" h="381982">
                  <a:moveTo>
                    <a:pt x="19428" y="0"/>
                  </a:moveTo>
                  <a:lnTo>
                    <a:pt x="2289517" y="0"/>
                  </a:lnTo>
                  <a:cubicBezTo>
                    <a:pt x="2294669" y="0"/>
                    <a:pt x="2299611" y="2047"/>
                    <a:pt x="2303255" y="5690"/>
                  </a:cubicBezTo>
                  <a:cubicBezTo>
                    <a:pt x="2306898" y="9334"/>
                    <a:pt x="2308945" y="14275"/>
                    <a:pt x="2308945" y="19428"/>
                  </a:cubicBezTo>
                  <a:lnTo>
                    <a:pt x="2308945" y="362554"/>
                  </a:lnTo>
                  <a:cubicBezTo>
                    <a:pt x="2308945" y="373284"/>
                    <a:pt x="2300247" y="381982"/>
                    <a:pt x="2289517" y="381982"/>
                  </a:cubicBezTo>
                  <a:lnTo>
                    <a:pt x="19428" y="381982"/>
                  </a:lnTo>
                  <a:cubicBezTo>
                    <a:pt x="14275" y="381982"/>
                    <a:pt x="9334" y="379935"/>
                    <a:pt x="5690" y="376292"/>
                  </a:cubicBezTo>
                  <a:cubicBezTo>
                    <a:pt x="2047" y="372649"/>
                    <a:pt x="0" y="367707"/>
                    <a:pt x="0" y="362554"/>
                  </a:cubicBezTo>
                  <a:lnTo>
                    <a:pt x="0" y="19428"/>
                  </a:lnTo>
                  <a:cubicBezTo>
                    <a:pt x="0" y="14275"/>
                    <a:pt x="2047" y="9334"/>
                    <a:pt x="5690" y="5690"/>
                  </a:cubicBezTo>
                  <a:cubicBezTo>
                    <a:pt x="9334" y="2047"/>
                    <a:pt x="14275" y="0"/>
                    <a:pt x="19428" y="0"/>
                  </a:cubicBezTo>
                  <a:close/>
                </a:path>
              </a:pathLst>
            </a:custGeom>
            <a:solidFill>
              <a:srgbClr val="F9FBF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2308945" cy="458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Utilized Laravel migrations for version control of the database schema.</a:t>
              </a:r>
            </a:p>
            <a:p>
              <a:pPr algn="l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90157" y="1970157"/>
            <a:ext cx="3711588" cy="460920"/>
            <a:chOff x="0" y="0"/>
            <a:chExt cx="327256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15025" y="4531816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816486" y="4531816"/>
            <a:ext cx="3711588" cy="460920"/>
            <a:chOff x="0" y="0"/>
            <a:chExt cx="3272560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215025" y="6754046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1"/>
                </a:lnTo>
                <a:lnTo>
                  <a:pt x="0" y="46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816486" y="6754046"/>
            <a:ext cx="3711588" cy="460920"/>
            <a:chOff x="0" y="0"/>
            <a:chExt cx="3272560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272560" cy="406400"/>
            </a:xfrm>
            <a:custGeom>
              <a:avLst/>
              <a:gdLst/>
              <a:ahLst/>
              <a:cxnLst/>
              <a:rect l="l" t="t" r="r" b="b"/>
              <a:pathLst>
                <a:path w="3272560" h="406400">
                  <a:moveTo>
                    <a:pt x="3069360" y="0"/>
                  </a:moveTo>
                  <a:cubicBezTo>
                    <a:pt x="3181584" y="0"/>
                    <a:pt x="3272560" y="90976"/>
                    <a:pt x="3272560" y="203200"/>
                  </a:cubicBezTo>
                  <a:cubicBezTo>
                    <a:pt x="3272560" y="315424"/>
                    <a:pt x="3181584" y="406400"/>
                    <a:pt x="30693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32725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 rot="-1998955">
            <a:off x="12903476" y="3179580"/>
            <a:ext cx="1388619" cy="598369"/>
          </a:xfrm>
          <a:custGeom>
            <a:avLst/>
            <a:gdLst/>
            <a:ahLst/>
            <a:cxnLst/>
            <a:rect l="l" t="t" r="r" b="b"/>
            <a:pathLst>
              <a:path w="1388619" h="598369">
                <a:moveTo>
                  <a:pt x="0" y="0"/>
                </a:moveTo>
                <a:lnTo>
                  <a:pt x="1388619" y="0"/>
                </a:lnTo>
                <a:lnTo>
                  <a:pt x="1388619" y="598369"/>
                </a:lnTo>
                <a:lnTo>
                  <a:pt x="0" y="598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9740285">
            <a:off x="15677749" y="6950597"/>
            <a:ext cx="1388619" cy="598369"/>
          </a:xfrm>
          <a:custGeom>
            <a:avLst/>
            <a:gdLst/>
            <a:ahLst/>
            <a:cxnLst/>
            <a:rect l="l" t="t" r="r" b="b"/>
            <a:pathLst>
              <a:path w="1388619" h="598369">
                <a:moveTo>
                  <a:pt x="0" y="0"/>
                </a:moveTo>
                <a:lnTo>
                  <a:pt x="1388619" y="0"/>
                </a:lnTo>
                <a:lnTo>
                  <a:pt x="1388619" y="598369"/>
                </a:lnTo>
                <a:lnTo>
                  <a:pt x="0" y="598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flipH="1">
            <a:off x="16256136" y="2084348"/>
            <a:ext cx="1003164" cy="1071341"/>
          </a:xfrm>
          <a:custGeom>
            <a:avLst/>
            <a:gdLst/>
            <a:ahLst/>
            <a:cxnLst/>
            <a:rect l="l" t="t" r="r" b="b"/>
            <a:pathLst>
              <a:path w="1003164" h="1071341">
                <a:moveTo>
                  <a:pt x="1003164" y="0"/>
                </a:moveTo>
                <a:lnTo>
                  <a:pt x="0" y="0"/>
                </a:lnTo>
                <a:lnTo>
                  <a:pt x="0" y="1071340"/>
                </a:lnTo>
                <a:lnTo>
                  <a:pt x="1003164" y="1071340"/>
                </a:lnTo>
                <a:lnTo>
                  <a:pt x="10031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flipH="1">
            <a:off x="13664065" y="6946914"/>
            <a:ext cx="567187" cy="605734"/>
          </a:xfrm>
          <a:custGeom>
            <a:avLst/>
            <a:gdLst/>
            <a:ahLst/>
            <a:cxnLst/>
            <a:rect l="l" t="t" r="r" b="b"/>
            <a:pathLst>
              <a:path w="567187" h="605734">
                <a:moveTo>
                  <a:pt x="567187" y="0"/>
                </a:moveTo>
                <a:lnTo>
                  <a:pt x="0" y="0"/>
                </a:lnTo>
                <a:lnTo>
                  <a:pt x="0" y="605734"/>
                </a:lnTo>
                <a:lnTo>
                  <a:pt x="567187" y="605734"/>
                </a:lnTo>
                <a:lnTo>
                  <a:pt x="5671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215025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Search Strategy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07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15025" y="576480"/>
            <a:ext cx="842049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MANAGEMENT AND OPTIMIZATION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38871" y="2009663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 Integrity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65200" y="4571323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Indexing Strategies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065200" y="6793553"/>
            <a:ext cx="3462873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Database Migrations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AutoShape 12"/>
          <p:cNvSpPr/>
          <p:nvPr/>
        </p:nvSpPr>
        <p:spPr>
          <a:xfrm>
            <a:off x="7449154" y="1063174"/>
            <a:ext cx="0" cy="7305355"/>
          </a:xfrm>
          <a:prstGeom prst="line">
            <a:avLst/>
          </a:prstGeom>
          <a:ln w="76200" cap="flat">
            <a:solidFill>
              <a:srgbClr val="1E30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065088" y="1028700"/>
            <a:ext cx="9007887" cy="3303168"/>
          </a:xfrm>
          <a:custGeom>
            <a:avLst/>
            <a:gdLst/>
            <a:ahLst/>
            <a:cxnLst/>
            <a:rect l="l" t="t" r="r" b="b"/>
            <a:pathLst>
              <a:path w="9007887" h="3303168">
                <a:moveTo>
                  <a:pt x="0" y="0"/>
                </a:moveTo>
                <a:lnTo>
                  <a:pt x="9007887" y="0"/>
                </a:lnTo>
                <a:lnTo>
                  <a:pt x="9007887" y="3303168"/>
                </a:lnTo>
                <a:lnTo>
                  <a:pt x="0" y="330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3" r="-853" b="-1320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971203" y="6721758"/>
            <a:ext cx="4166355" cy="492334"/>
            <a:chOff x="0" y="0"/>
            <a:chExt cx="3439146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9146" cy="406400"/>
            </a:xfrm>
            <a:custGeom>
              <a:avLst/>
              <a:gdLst/>
              <a:ahLst/>
              <a:cxnLst/>
              <a:rect l="l" t="t" r="r" b="b"/>
              <a:pathLst>
                <a:path w="3439146" h="406400">
                  <a:moveTo>
                    <a:pt x="3235946" y="0"/>
                  </a:moveTo>
                  <a:cubicBezTo>
                    <a:pt x="3348170" y="0"/>
                    <a:pt x="3439146" y="90976"/>
                    <a:pt x="3439146" y="203200"/>
                  </a:cubicBezTo>
                  <a:cubicBezTo>
                    <a:pt x="3439146" y="315424"/>
                    <a:pt x="3348170" y="406400"/>
                    <a:pt x="32359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43914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71203" y="7600710"/>
            <a:ext cx="4166355" cy="492334"/>
            <a:chOff x="0" y="0"/>
            <a:chExt cx="343914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39146" cy="406400"/>
            </a:xfrm>
            <a:custGeom>
              <a:avLst/>
              <a:gdLst/>
              <a:ahLst/>
              <a:cxnLst/>
              <a:rect l="l" t="t" r="r" b="b"/>
              <a:pathLst>
                <a:path w="3439146" h="406400">
                  <a:moveTo>
                    <a:pt x="3235946" y="0"/>
                  </a:moveTo>
                  <a:cubicBezTo>
                    <a:pt x="3348170" y="0"/>
                    <a:pt x="3439146" y="90976"/>
                    <a:pt x="3439146" y="203200"/>
                  </a:cubicBezTo>
                  <a:cubicBezTo>
                    <a:pt x="3439146" y="315424"/>
                    <a:pt x="3348170" y="406400"/>
                    <a:pt x="32359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43914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65088" y="4803014"/>
            <a:ext cx="9007887" cy="4056697"/>
            <a:chOff x="0" y="0"/>
            <a:chExt cx="2372448" cy="10684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2448" cy="1068431"/>
            </a:xfrm>
            <a:custGeom>
              <a:avLst/>
              <a:gdLst/>
              <a:ahLst/>
              <a:cxnLst/>
              <a:rect l="l" t="t" r="r" b="b"/>
              <a:pathLst>
                <a:path w="2372448" h="1068431">
                  <a:moveTo>
                    <a:pt x="18908" y="0"/>
                  </a:moveTo>
                  <a:lnTo>
                    <a:pt x="2353539" y="0"/>
                  </a:lnTo>
                  <a:cubicBezTo>
                    <a:pt x="2363982" y="0"/>
                    <a:pt x="2372448" y="8465"/>
                    <a:pt x="2372448" y="18908"/>
                  </a:cubicBezTo>
                  <a:lnTo>
                    <a:pt x="2372448" y="1049522"/>
                  </a:lnTo>
                  <a:cubicBezTo>
                    <a:pt x="2372448" y="1054537"/>
                    <a:pt x="2370456" y="1059347"/>
                    <a:pt x="2366910" y="1062893"/>
                  </a:cubicBezTo>
                  <a:cubicBezTo>
                    <a:pt x="2363364" y="1066438"/>
                    <a:pt x="2358554" y="1068431"/>
                    <a:pt x="2353539" y="1068431"/>
                  </a:cubicBezTo>
                  <a:lnTo>
                    <a:pt x="18908" y="1068431"/>
                  </a:lnTo>
                  <a:cubicBezTo>
                    <a:pt x="13893" y="1068431"/>
                    <a:pt x="9084" y="1066438"/>
                    <a:pt x="5538" y="1062893"/>
                  </a:cubicBezTo>
                  <a:cubicBezTo>
                    <a:pt x="1992" y="1059347"/>
                    <a:pt x="0" y="1054537"/>
                    <a:pt x="0" y="1049522"/>
                  </a:cubicBezTo>
                  <a:lnTo>
                    <a:pt x="0" y="18908"/>
                  </a:lnTo>
                  <a:cubicBezTo>
                    <a:pt x="0" y="13893"/>
                    <a:pt x="1992" y="9084"/>
                    <a:pt x="5538" y="5538"/>
                  </a:cubicBezTo>
                  <a:cubicBezTo>
                    <a:pt x="9084" y="1992"/>
                    <a:pt x="13893" y="0"/>
                    <a:pt x="18908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2372448" cy="116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endParaRPr/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Developed unit tests for critical functionalities, including user registration and job posting.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Used PHPUnit to run tests and validate expected outcomes.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Tested the integration between frontend and backend using Laravel Dusk for automated browser testing.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348961" y="6680663"/>
            <a:ext cx="1041217" cy="1453476"/>
          </a:xfrm>
          <a:custGeom>
            <a:avLst/>
            <a:gdLst/>
            <a:ahLst/>
            <a:cxnLst/>
            <a:rect l="l" t="t" r="r" b="b"/>
            <a:pathLst>
              <a:path w="1041217" h="1453476">
                <a:moveTo>
                  <a:pt x="0" y="0"/>
                </a:moveTo>
                <a:lnTo>
                  <a:pt x="1041217" y="0"/>
                </a:lnTo>
                <a:lnTo>
                  <a:pt x="1041217" y="1453476"/>
                </a:lnTo>
                <a:lnTo>
                  <a:pt x="0" y="145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15025" y="509805"/>
            <a:ext cx="5922533" cy="525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TESTING STRATEGIES FOR CAREERCONNECT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Interface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42780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87820" y="6757177"/>
            <a:ext cx="1533121" cy="35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3"/>
              </a:lnSpc>
              <a:spcBef>
                <a:spcPct val="0"/>
              </a:spcBef>
            </a:pPr>
            <a:r>
              <a:rPr lang="en-US" sz="1923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Unit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47361" y="7636128"/>
            <a:ext cx="2214040" cy="35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3"/>
              </a:lnSpc>
              <a:spcBef>
                <a:spcPct val="0"/>
              </a:spcBef>
            </a:pPr>
            <a:r>
              <a:rPr lang="en-US" sz="1923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Integration Testing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AutoShape 12"/>
          <p:cNvSpPr/>
          <p:nvPr/>
        </p:nvSpPr>
        <p:spPr>
          <a:xfrm>
            <a:off x="6576746" y="1028700"/>
            <a:ext cx="0" cy="7305355"/>
          </a:xfrm>
          <a:prstGeom prst="line">
            <a:avLst/>
          </a:prstGeom>
          <a:ln w="76200" cap="flat">
            <a:solidFill>
              <a:srgbClr val="1E302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7137559" y="1028700"/>
            <a:ext cx="9935416" cy="7550276"/>
            <a:chOff x="0" y="0"/>
            <a:chExt cx="2616735" cy="1988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16735" cy="1988550"/>
            </a:xfrm>
            <a:custGeom>
              <a:avLst/>
              <a:gdLst/>
              <a:ahLst/>
              <a:cxnLst/>
              <a:rect l="l" t="t" r="r" b="b"/>
              <a:pathLst>
                <a:path w="2616735" h="1988550">
                  <a:moveTo>
                    <a:pt x="17143" y="0"/>
                  </a:moveTo>
                  <a:lnTo>
                    <a:pt x="2599592" y="0"/>
                  </a:lnTo>
                  <a:cubicBezTo>
                    <a:pt x="2604139" y="0"/>
                    <a:pt x="2608499" y="1806"/>
                    <a:pt x="2611714" y="5021"/>
                  </a:cubicBezTo>
                  <a:cubicBezTo>
                    <a:pt x="2614929" y="8236"/>
                    <a:pt x="2616735" y="12596"/>
                    <a:pt x="2616735" y="17143"/>
                  </a:cubicBezTo>
                  <a:lnTo>
                    <a:pt x="2616735" y="1971407"/>
                  </a:lnTo>
                  <a:cubicBezTo>
                    <a:pt x="2616735" y="1980875"/>
                    <a:pt x="2609060" y="1988550"/>
                    <a:pt x="2599592" y="1988550"/>
                  </a:cubicBezTo>
                  <a:lnTo>
                    <a:pt x="17143" y="1988550"/>
                  </a:lnTo>
                  <a:cubicBezTo>
                    <a:pt x="12596" y="1988550"/>
                    <a:pt x="8236" y="1986744"/>
                    <a:pt x="5021" y="1983529"/>
                  </a:cubicBezTo>
                  <a:cubicBezTo>
                    <a:pt x="1806" y="1980314"/>
                    <a:pt x="0" y="1975954"/>
                    <a:pt x="0" y="1971407"/>
                  </a:cubicBezTo>
                  <a:lnTo>
                    <a:pt x="0" y="17143"/>
                  </a:lnTo>
                  <a:cubicBezTo>
                    <a:pt x="0" y="7675"/>
                    <a:pt x="7675" y="0"/>
                    <a:pt x="17143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2616735" cy="2083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ITC Avant Garde Gothic Bold"/>
                  <a:ea typeface="ITC Avant Garde Gothic Bold"/>
                  <a:cs typeface="ITC Avant Garde Gothic Bold"/>
                  <a:sym typeface="ITC Avant Garde Gothic Bold"/>
                </a:rPr>
                <a:t>Testing Outcomes: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Conducted over 50 unit tests with an 85% pass rate, ensuring critical functionalities are robust.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Identified and resolved 10 bugs during testing, enhancing overall app stability.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ITC Avant Garde Gothic Bold"/>
                  <a:ea typeface="ITC Avant Garde Gothic Bold"/>
                  <a:cs typeface="ITC Avant Garde Gothic Bold"/>
                  <a:sym typeface="ITC Avant Garde Gothic Bold"/>
                </a:rPr>
                <a:t>User Feedback: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Early user testers praised the intuitive UI and smooth job application process.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Suggested improvements included adding job filters and better search functionality.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000000"/>
                  </a:solidFill>
                  <a:latin typeface="ITC Avant Garde Gothic Bold"/>
                  <a:ea typeface="ITC Avant Garde Gothic Bold"/>
                  <a:cs typeface="ITC Avant Garde Gothic Bold"/>
                  <a:sym typeface="ITC Avant Garde Gothic Bold"/>
                </a:rPr>
                <a:t>Future Testing Plans: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Ongoing testing with real users to gather insights on performance and usability.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Plans for regular updates and enhancements based on user feedback.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0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38580" y="4464176"/>
            <a:ext cx="4385930" cy="4114800"/>
          </a:xfrm>
          <a:custGeom>
            <a:avLst/>
            <a:gdLst/>
            <a:ahLst/>
            <a:cxnLst/>
            <a:rect l="l" t="t" r="r" b="b"/>
            <a:pathLst>
              <a:path w="4385930" h="4114800">
                <a:moveTo>
                  <a:pt x="0" y="0"/>
                </a:moveTo>
                <a:lnTo>
                  <a:pt x="4385931" y="0"/>
                </a:lnTo>
                <a:lnTo>
                  <a:pt x="43859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15025" y="509805"/>
            <a:ext cx="5922533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RESULTS AND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Interface Design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42780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07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7553" y="1741608"/>
            <a:ext cx="6684726" cy="66847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3173" y="2234242"/>
            <a:ext cx="3729774" cy="37297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98835" y="4790890"/>
            <a:ext cx="3373245" cy="3373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4807" y="1741608"/>
            <a:ext cx="8030218" cy="6803785"/>
          </a:xfrm>
          <a:custGeom>
            <a:avLst/>
            <a:gdLst/>
            <a:ahLst/>
            <a:cxnLst/>
            <a:rect l="l" t="t" r="r" b="b"/>
            <a:pathLst>
              <a:path w="8030218" h="6803785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89895" y="966133"/>
            <a:ext cx="9524165" cy="35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895" y="3404538"/>
            <a:ext cx="7548663" cy="206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82536" y="7308367"/>
            <a:ext cx="3069111" cy="460920"/>
            <a:chOff x="0" y="0"/>
            <a:chExt cx="2706079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6079" cy="406400"/>
            </a:xfrm>
            <a:custGeom>
              <a:avLst/>
              <a:gdLst/>
              <a:ahLst/>
              <a:cxnLst/>
              <a:rect l="l" t="t" r="r" b="b"/>
              <a:pathLst>
                <a:path w="2706079" h="406400">
                  <a:moveTo>
                    <a:pt x="2502879" y="0"/>
                  </a:moveTo>
                  <a:cubicBezTo>
                    <a:pt x="2615103" y="0"/>
                    <a:pt x="2706079" y="90976"/>
                    <a:pt x="2706079" y="203200"/>
                  </a:cubicBezTo>
                  <a:cubicBezTo>
                    <a:pt x="2706079" y="315424"/>
                    <a:pt x="2615103" y="406400"/>
                    <a:pt x="2502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7060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82536" y="8048428"/>
            <a:ext cx="3069111" cy="460920"/>
            <a:chOff x="0" y="0"/>
            <a:chExt cx="2706079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6079" cy="406400"/>
            </a:xfrm>
            <a:custGeom>
              <a:avLst/>
              <a:gdLst/>
              <a:ahLst/>
              <a:cxnLst/>
              <a:rect l="l" t="t" r="r" b="b"/>
              <a:pathLst>
                <a:path w="2706079" h="406400">
                  <a:moveTo>
                    <a:pt x="2502879" y="0"/>
                  </a:moveTo>
                  <a:cubicBezTo>
                    <a:pt x="2615103" y="0"/>
                    <a:pt x="2706079" y="90976"/>
                    <a:pt x="2706079" y="203200"/>
                  </a:cubicBezTo>
                  <a:cubicBezTo>
                    <a:pt x="2706079" y="315424"/>
                    <a:pt x="2615103" y="406400"/>
                    <a:pt x="2502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7060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82727" y="7308367"/>
            <a:ext cx="3069111" cy="460920"/>
            <a:chOff x="0" y="0"/>
            <a:chExt cx="2706079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6079" cy="406400"/>
            </a:xfrm>
            <a:custGeom>
              <a:avLst/>
              <a:gdLst/>
              <a:ahLst/>
              <a:cxnLst/>
              <a:rect l="l" t="t" r="r" b="b"/>
              <a:pathLst>
                <a:path w="2706079" h="406400">
                  <a:moveTo>
                    <a:pt x="2502879" y="0"/>
                  </a:moveTo>
                  <a:cubicBezTo>
                    <a:pt x="2615103" y="0"/>
                    <a:pt x="2706079" y="90976"/>
                    <a:pt x="2706079" y="203200"/>
                  </a:cubicBezTo>
                  <a:cubicBezTo>
                    <a:pt x="2706079" y="315424"/>
                    <a:pt x="2615103" y="406400"/>
                    <a:pt x="2502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7060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682727" y="8048428"/>
            <a:ext cx="3069111" cy="460920"/>
            <a:chOff x="0" y="0"/>
            <a:chExt cx="2706079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06079" cy="406400"/>
            </a:xfrm>
            <a:custGeom>
              <a:avLst/>
              <a:gdLst/>
              <a:ahLst/>
              <a:cxnLst/>
              <a:rect l="l" t="t" r="r" b="b"/>
              <a:pathLst>
                <a:path w="2706079" h="406400">
                  <a:moveTo>
                    <a:pt x="2502879" y="0"/>
                  </a:moveTo>
                  <a:cubicBezTo>
                    <a:pt x="2615103" y="0"/>
                    <a:pt x="2706079" y="90976"/>
                    <a:pt x="2706079" y="203200"/>
                  </a:cubicBezTo>
                  <a:cubicBezTo>
                    <a:pt x="2706079" y="315424"/>
                    <a:pt x="2615103" y="406400"/>
                    <a:pt x="25028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70607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-8491720">
            <a:off x="6963099" y="540970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3134415">
            <a:off x="16132471" y="1910334"/>
            <a:ext cx="1503369" cy="647815"/>
          </a:xfrm>
          <a:custGeom>
            <a:avLst/>
            <a:gdLst/>
            <a:ahLst/>
            <a:cxnLst/>
            <a:rect l="l" t="t" r="r" b="b"/>
            <a:pathLst>
              <a:path w="1503369" h="647815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686876" y="1854993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1388732" y="5620686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128891" y="8048428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26365" y="7308367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1" y="0"/>
                </a:lnTo>
                <a:lnTo>
                  <a:pt x="460921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128891" y="7308367"/>
            <a:ext cx="460920" cy="460920"/>
          </a:xfrm>
          <a:custGeom>
            <a:avLst/>
            <a:gdLst/>
            <a:ahLst/>
            <a:cxnLst/>
            <a:rect l="l" t="t" r="r" b="b"/>
            <a:pathLst>
              <a:path w="460920" h="460920">
                <a:moveTo>
                  <a:pt x="0" y="0"/>
                </a:moveTo>
                <a:lnTo>
                  <a:pt x="460920" y="0"/>
                </a:lnTo>
                <a:lnTo>
                  <a:pt x="460920" y="460920"/>
                </a:lnTo>
                <a:lnTo>
                  <a:pt x="0" y="4609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28700" y="8050763"/>
            <a:ext cx="458586" cy="458586"/>
          </a:xfrm>
          <a:custGeom>
            <a:avLst/>
            <a:gdLst/>
            <a:ahLst/>
            <a:cxnLst/>
            <a:rect l="l" t="t" r="r" b="b"/>
            <a:pathLst>
              <a:path w="458586" h="458586">
                <a:moveTo>
                  <a:pt x="0" y="0"/>
                </a:moveTo>
                <a:lnTo>
                  <a:pt x="458586" y="0"/>
                </a:lnTo>
                <a:lnTo>
                  <a:pt x="458586" y="458585"/>
                </a:lnTo>
                <a:lnTo>
                  <a:pt x="0" y="4585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831250" y="7347874"/>
            <a:ext cx="2820396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123-456-7890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31250" y="8087935"/>
            <a:ext cx="2820396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www.careerconnect.com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31441" y="7347874"/>
            <a:ext cx="2820396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@CareerConnect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931441" y="8087935"/>
            <a:ext cx="2820396" cy="34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1"/>
              </a:lnSpc>
              <a:spcBef>
                <a:spcPct val="0"/>
              </a:spcBef>
            </a:pPr>
            <a:r>
              <a:rPr lang="en-US" sz="18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support@careerconnect.co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21779" y="1495133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068878" y="5186426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5696734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207042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6717349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68878" y="7227657"/>
            <a:ext cx="441907" cy="4419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68878" y="7735265"/>
            <a:ext cx="441907" cy="4419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068878" y="8242872"/>
            <a:ext cx="441907" cy="4419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068878" y="676275"/>
            <a:ext cx="8238576" cy="31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30"/>
              </a:lnSpc>
              <a:spcBef>
                <a:spcPct val="0"/>
              </a:spcBef>
            </a:pPr>
            <a:r>
              <a:rPr lang="en-US" sz="1816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OF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68878" y="2521545"/>
            <a:ext cx="7043217" cy="220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  <a:spcBef>
                <a:spcPct val="0"/>
              </a:spcBef>
            </a:pPr>
            <a:r>
              <a:rPr lang="en-US" sz="1297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89536" y="5137126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The Problems We Solve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4292" y="525539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5765704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6276012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4292" y="6786320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04292" y="7296628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04292" y="780693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4292" y="8317243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5647434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Our Solution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9536" y="6157742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User Interface Design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89536" y="6668050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Responsive Design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89536" y="7178358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 Case Diagram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789536" y="7688665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User authentication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89536" y="8198973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 Validation and Sanitation</a:t>
            </a:r>
          </a:p>
        </p:txBody>
      </p:sp>
      <p:sp>
        <p:nvSpPr>
          <p:cNvPr id="55" name="Freeform 55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Solving Problems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720458" y="3354192"/>
            <a:ext cx="3682523" cy="36825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946499"/>
            <a:ext cx="2694390" cy="26943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08150" y="5468468"/>
            <a:ext cx="2094831" cy="209483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510966"/>
            <a:ext cx="2094831" cy="20948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09136" y="2974813"/>
            <a:ext cx="6622643" cy="5526897"/>
          </a:xfrm>
          <a:custGeom>
            <a:avLst/>
            <a:gdLst/>
            <a:ahLst/>
            <a:cxnLst/>
            <a:rect l="l" t="t" r="r" b="b"/>
            <a:pathLst>
              <a:path w="6622643" h="5526897">
                <a:moveTo>
                  <a:pt x="0" y="0"/>
                </a:moveTo>
                <a:lnTo>
                  <a:pt x="6622643" y="0"/>
                </a:lnTo>
                <a:lnTo>
                  <a:pt x="6622643" y="5526897"/>
                </a:lnTo>
                <a:lnTo>
                  <a:pt x="0" y="552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527584"/>
            <a:ext cx="1623060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THE PROBLMES WE SOLVE</a:t>
            </a:r>
          </a:p>
        </p:txBody>
      </p:sp>
      <p:sp>
        <p:nvSpPr>
          <p:cNvPr id="28" name="Freeform 28"/>
          <p:cNvSpPr/>
          <p:nvPr/>
        </p:nvSpPr>
        <p:spPr>
          <a:xfrm>
            <a:off x="9144000" y="3558382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0054657" y="3558382"/>
            <a:ext cx="6949932" cy="697868"/>
            <a:chOff x="0" y="0"/>
            <a:chExt cx="4047257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431229" y="3619270"/>
            <a:ext cx="6573360" cy="52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High competition in the job market</a:t>
            </a:r>
          </a:p>
        </p:txBody>
      </p:sp>
      <p:sp>
        <p:nvSpPr>
          <p:cNvPr id="33" name="Freeform 33"/>
          <p:cNvSpPr/>
          <p:nvPr/>
        </p:nvSpPr>
        <p:spPr>
          <a:xfrm>
            <a:off x="9144000" y="4631683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0054657" y="4631683"/>
            <a:ext cx="7204643" cy="1182842"/>
            <a:chOff x="0" y="0"/>
            <a:chExt cx="4195587" cy="6888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195587" cy="688822"/>
            </a:xfrm>
            <a:custGeom>
              <a:avLst/>
              <a:gdLst/>
              <a:ahLst/>
              <a:cxnLst/>
              <a:rect l="l" t="t" r="r" b="b"/>
              <a:pathLst>
                <a:path w="4195587" h="688822">
                  <a:moveTo>
                    <a:pt x="3992387" y="0"/>
                  </a:moveTo>
                  <a:cubicBezTo>
                    <a:pt x="4104611" y="0"/>
                    <a:pt x="4195587" y="154198"/>
                    <a:pt x="4195587" y="344411"/>
                  </a:cubicBezTo>
                  <a:cubicBezTo>
                    <a:pt x="4195587" y="534624"/>
                    <a:pt x="4104611" y="688822"/>
                    <a:pt x="3992387" y="688822"/>
                  </a:cubicBezTo>
                  <a:lnTo>
                    <a:pt x="203200" y="688822"/>
                  </a:lnTo>
                  <a:cubicBezTo>
                    <a:pt x="90976" y="688822"/>
                    <a:pt x="0" y="534624"/>
                    <a:pt x="0" y="344411"/>
                  </a:cubicBezTo>
                  <a:cubicBezTo>
                    <a:pt x="0" y="1541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195587" cy="73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374362" y="4659857"/>
            <a:ext cx="6557412" cy="101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Lack of a centralized platform for matching jobs and skills</a:t>
            </a:r>
          </a:p>
        </p:txBody>
      </p:sp>
      <p:sp>
        <p:nvSpPr>
          <p:cNvPr id="38" name="Freeform 38"/>
          <p:cNvSpPr/>
          <p:nvPr/>
        </p:nvSpPr>
        <p:spPr>
          <a:xfrm>
            <a:off x="9144000" y="6166950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0054657" y="6166950"/>
            <a:ext cx="6949932" cy="697868"/>
            <a:chOff x="0" y="0"/>
            <a:chExt cx="4047257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431229" y="6228548"/>
            <a:ext cx="6310523" cy="52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Difficulty in connecting with employers</a:t>
            </a:r>
          </a:p>
        </p:txBody>
      </p:sp>
      <p:sp>
        <p:nvSpPr>
          <p:cNvPr id="43" name="Freeform 43"/>
          <p:cNvSpPr/>
          <p:nvPr/>
        </p:nvSpPr>
        <p:spPr>
          <a:xfrm>
            <a:off x="9144000" y="7214365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054657" y="7214365"/>
            <a:ext cx="6949932" cy="697868"/>
            <a:chOff x="0" y="0"/>
            <a:chExt cx="4047257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431229" y="7275964"/>
            <a:ext cx="6443677" cy="52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Inefficient hiring processes for companies</a:t>
            </a:r>
          </a:p>
        </p:txBody>
      </p:sp>
      <p:sp>
        <p:nvSpPr>
          <p:cNvPr id="48" name="Freeform 48"/>
          <p:cNvSpPr/>
          <p:nvPr/>
        </p:nvSpPr>
        <p:spPr>
          <a:xfrm rot="1627902">
            <a:off x="6457017" y="2664315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flipH="1">
            <a:off x="647819" y="5154853"/>
            <a:ext cx="1134412" cy="1211508"/>
          </a:xfrm>
          <a:custGeom>
            <a:avLst/>
            <a:gdLst/>
            <a:ahLst/>
            <a:cxnLst/>
            <a:rect l="l" t="t" r="r" b="b"/>
            <a:pathLst>
              <a:path w="1134412" h="1211508">
                <a:moveTo>
                  <a:pt x="1134412" y="0"/>
                </a:moveTo>
                <a:lnTo>
                  <a:pt x="0" y="0"/>
                </a:lnTo>
                <a:lnTo>
                  <a:pt x="0" y="1211508"/>
                </a:lnTo>
                <a:lnTo>
                  <a:pt x="1134412" y="1211508"/>
                </a:lnTo>
                <a:lnTo>
                  <a:pt x="11344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8204280" y="3490767"/>
            <a:ext cx="9335691" cy="855368"/>
            <a:chOff x="0" y="0"/>
            <a:chExt cx="2458783" cy="2252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58783" cy="225282"/>
            </a:xfrm>
            <a:custGeom>
              <a:avLst/>
              <a:gdLst/>
              <a:ahLst/>
              <a:cxnLst/>
              <a:rect l="l" t="t" r="r" b="b"/>
              <a:pathLst>
                <a:path w="2458783" h="225282">
                  <a:moveTo>
                    <a:pt x="16586" y="0"/>
                  </a:moveTo>
                  <a:lnTo>
                    <a:pt x="2442197" y="0"/>
                  </a:lnTo>
                  <a:cubicBezTo>
                    <a:pt x="2451357" y="0"/>
                    <a:pt x="2458783" y="7426"/>
                    <a:pt x="2458783" y="16586"/>
                  </a:cubicBezTo>
                  <a:lnTo>
                    <a:pt x="2458783" y="208697"/>
                  </a:lnTo>
                  <a:cubicBezTo>
                    <a:pt x="2458783" y="213095"/>
                    <a:pt x="2457035" y="217314"/>
                    <a:pt x="2453925" y="220424"/>
                  </a:cubicBezTo>
                  <a:cubicBezTo>
                    <a:pt x="2450815" y="223535"/>
                    <a:pt x="2446596" y="225282"/>
                    <a:pt x="2442197" y="225282"/>
                  </a:cubicBezTo>
                  <a:lnTo>
                    <a:pt x="16586" y="225282"/>
                  </a:lnTo>
                  <a:cubicBezTo>
                    <a:pt x="7426" y="225282"/>
                    <a:pt x="0" y="217857"/>
                    <a:pt x="0" y="208697"/>
                  </a:cubicBezTo>
                  <a:lnTo>
                    <a:pt x="0" y="16586"/>
                  </a:lnTo>
                  <a:cubicBezTo>
                    <a:pt x="0" y="7426"/>
                    <a:pt x="7426" y="0"/>
                    <a:pt x="16586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458783" cy="272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04205" y="5496410"/>
            <a:ext cx="9135767" cy="813752"/>
            <a:chOff x="0" y="0"/>
            <a:chExt cx="2406128" cy="2143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06128" cy="214321"/>
            </a:xfrm>
            <a:custGeom>
              <a:avLst/>
              <a:gdLst/>
              <a:ahLst/>
              <a:cxnLst/>
              <a:rect l="l" t="t" r="r" b="b"/>
              <a:pathLst>
                <a:path w="2406128" h="214321">
                  <a:moveTo>
                    <a:pt x="16949" y="0"/>
                  </a:moveTo>
                  <a:lnTo>
                    <a:pt x="2389179" y="0"/>
                  </a:lnTo>
                  <a:cubicBezTo>
                    <a:pt x="2398540" y="0"/>
                    <a:pt x="2406128" y="7588"/>
                    <a:pt x="2406128" y="16949"/>
                  </a:cubicBezTo>
                  <a:lnTo>
                    <a:pt x="2406128" y="197373"/>
                  </a:lnTo>
                  <a:cubicBezTo>
                    <a:pt x="2406128" y="201868"/>
                    <a:pt x="2404342" y="206179"/>
                    <a:pt x="2401164" y="209357"/>
                  </a:cubicBezTo>
                  <a:cubicBezTo>
                    <a:pt x="2397985" y="212536"/>
                    <a:pt x="2393674" y="214321"/>
                    <a:pt x="2389179" y="214321"/>
                  </a:cubicBezTo>
                  <a:lnTo>
                    <a:pt x="16949" y="214321"/>
                  </a:lnTo>
                  <a:cubicBezTo>
                    <a:pt x="12454" y="214321"/>
                    <a:pt x="8143" y="212536"/>
                    <a:pt x="4964" y="209357"/>
                  </a:cubicBezTo>
                  <a:cubicBezTo>
                    <a:pt x="1786" y="206179"/>
                    <a:pt x="0" y="201868"/>
                    <a:pt x="0" y="197373"/>
                  </a:cubicBezTo>
                  <a:lnTo>
                    <a:pt x="0" y="16949"/>
                  </a:lnTo>
                  <a:cubicBezTo>
                    <a:pt x="0" y="12454"/>
                    <a:pt x="1786" y="8143"/>
                    <a:pt x="4964" y="4964"/>
                  </a:cubicBezTo>
                  <a:cubicBezTo>
                    <a:pt x="8143" y="1786"/>
                    <a:pt x="12454" y="0"/>
                    <a:pt x="16949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06128" cy="26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404205" y="7437819"/>
            <a:ext cx="9135767" cy="962306"/>
            <a:chOff x="0" y="0"/>
            <a:chExt cx="2406128" cy="2534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06128" cy="253447"/>
            </a:xfrm>
            <a:custGeom>
              <a:avLst/>
              <a:gdLst/>
              <a:ahLst/>
              <a:cxnLst/>
              <a:rect l="l" t="t" r="r" b="b"/>
              <a:pathLst>
                <a:path w="2406128" h="253447">
                  <a:moveTo>
                    <a:pt x="16949" y="0"/>
                  </a:moveTo>
                  <a:lnTo>
                    <a:pt x="2389179" y="0"/>
                  </a:lnTo>
                  <a:cubicBezTo>
                    <a:pt x="2398540" y="0"/>
                    <a:pt x="2406128" y="7588"/>
                    <a:pt x="2406128" y="16949"/>
                  </a:cubicBezTo>
                  <a:lnTo>
                    <a:pt x="2406128" y="236498"/>
                  </a:lnTo>
                  <a:cubicBezTo>
                    <a:pt x="2406128" y="240993"/>
                    <a:pt x="2404342" y="245304"/>
                    <a:pt x="2401164" y="248483"/>
                  </a:cubicBezTo>
                  <a:cubicBezTo>
                    <a:pt x="2397985" y="251661"/>
                    <a:pt x="2393674" y="253447"/>
                    <a:pt x="2389179" y="253447"/>
                  </a:cubicBezTo>
                  <a:lnTo>
                    <a:pt x="16949" y="253447"/>
                  </a:lnTo>
                  <a:cubicBezTo>
                    <a:pt x="12454" y="253447"/>
                    <a:pt x="8143" y="251661"/>
                    <a:pt x="4964" y="248483"/>
                  </a:cubicBezTo>
                  <a:cubicBezTo>
                    <a:pt x="1786" y="245304"/>
                    <a:pt x="0" y="240993"/>
                    <a:pt x="0" y="236498"/>
                  </a:cubicBezTo>
                  <a:lnTo>
                    <a:pt x="0" y="16949"/>
                  </a:lnTo>
                  <a:cubicBezTo>
                    <a:pt x="0" y="12454"/>
                    <a:pt x="1786" y="8143"/>
                    <a:pt x="4964" y="4964"/>
                  </a:cubicBezTo>
                  <a:cubicBezTo>
                    <a:pt x="8143" y="1786"/>
                    <a:pt x="12454" y="0"/>
                    <a:pt x="16949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06128" cy="301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022531" y="2824527"/>
            <a:ext cx="6733924" cy="699561"/>
            <a:chOff x="0" y="0"/>
            <a:chExt cx="1773544" cy="18424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73544" cy="184246"/>
            </a:xfrm>
            <a:custGeom>
              <a:avLst/>
              <a:gdLst/>
              <a:ahLst/>
              <a:cxnLst/>
              <a:rect l="l" t="t" r="r" b="b"/>
              <a:pathLst>
                <a:path w="1773544" h="184246">
                  <a:moveTo>
                    <a:pt x="22994" y="0"/>
                  </a:moveTo>
                  <a:lnTo>
                    <a:pt x="1750550" y="0"/>
                  </a:lnTo>
                  <a:cubicBezTo>
                    <a:pt x="1756648" y="0"/>
                    <a:pt x="1762497" y="2423"/>
                    <a:pt x="1766809" y="6735"/>
                  </a:cubicBezTo>
                  <a:cubicBezTo>
                    <a:pt x="1771121" y="11047"/>
                    <a:pt x="1773544" y="16895"/>
                    <a:pt x="1773544" y="22994"/>
                  </a:cubicBezTo>
                  <a:lnTo>
                    <a:pt x="1773544" y="161253"/>
                  </a:lnTo>
                  <a:cubicBezTo>
                    <a:pt x="1773544" y="173952"/>
                    <a:pt x="1763249" y="184246"/>
                    <a:pt x="1750550" y="184246"/>
                  </a:cubicBezTo>
                  <a:lnTo>
                    <a:pt x="22994" y="184246"/>
                  </a:lnTo>
                  <a:cubicBezTo>
                    <a:pt x="10295" y="184246"/>
                    <a:pt x="0" y="173952"/>
                    <a:pt x="0" y="161253"/>
                  </a:cubicBezTo>
                  <a:lnTo>
                    <a:pt x="0" y="22994"/>
                  </a:lnTo>
                  <a:cubicBezTo>
                    <a:pt x="0" y="10295"/>
                    <a:pt x="10295" y="0"/>
                    <a:pt x="22994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73544" cy="23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04205" y="4876096"/>
            <a:ext cx="6799233" cy="699561"/>
            <a:chOff x="0" y="0"/>
            <a:chExt cx="1790745" cy="18424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90745" cy="184246"/>
            </a:xfrm>
            <a:custGeom>
              <a:avLst/>
              <a:gdLst/>
              <a:ahLst/>
              <a:cxnLst/>
              <a:rect l="l" t="t" r="r" b="b"/>
              <a:pathLst>
                <a:path w="1790745" h="184246">
                  <a:moveTo>
                    <a:pt x="22773" y="0"/>
                  </a:moveTo>
                  <a:lnTo>
                    <a:pt x="1767972" y="0"/>
                  </a:lnTo>
                  <a:cubicBezTo>
                    <a:pt x="1780549" y="0"/>
                    <a:pt x="1790745" y="10196"/>
                    <a:pt x="1790745" y="22773"/>
                  </a:cubicBezTo>
                  <a:lnTo>
                    <a:pt x="1790745" y="161474"/>
                  </a:lnTo>
                  <a:cubicBezTo>
                    <a:pt x="1790745" y="174051"/>
                    <a:pt x="1780549" y="184246"/>
                    <a:pt x="1767972" y="184246"/>
                  </a:cubicBezTo>
                  <a:lnTo>
                    <a:pt x="22773" y="184246"/>
                  </a:lnTo>
                  <a:cubicBezTo>
                    <a:pt x="10196" y="184246"/>
                    <a:pt x="0" y="174051"/>
                    <a:pt x="0" y="161474"/>
                  </a:cubicBezTo>
                  <a:lnTo>
                    <a:pt x="0" y="22773"/>
                  </a:lnTo>
                  <a:cubicBezTo>
                    <a:pt x="0" y="10196"/>
                    <a:pt x="10196" y="0"/>
                    <a:pt x="22773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790745" cy="23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342608" y="6813326"/>
            <a:ext cx="6175077" cy="699561"/>
            <a:chOff x="0" y="0"/>
            <a:chExt cx="1626358" cy="18424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26358" cy="184246"/>
            </a:xfrm>
            <a:custGeom>
              <a:avLst/>
              <a:gdLst/>
              <a:ahLst/>
              <a:cxnLst/>
              <a:rect l="l" t="t" r="r" b="b"/>
              <a:pathLst>
                <a:path w="1626358" h="184246">
                  <a:moveTo>
                    <a:pt x="25075" y="0"/>
                  </a:moveTo>
                  <a:lnTo>
                    <a:pt x="1601283" y="0"/>
                  </a:lnTo>
                  <a:cubicBezTo>
                    <a:pt x="1615132" y="0"/>
                    <a:pt x="1626358" y="11226"/>
                    <a:pt x="1626358" y="25075"/>
                  </a:cubicBezTo>
                  <a:lnTo>
                    <a:pt x="1626358" y="159172"/>
                  </a:lnTo>
                  <a:cubicBezTo>
                    <a:pt x="1626358" y="173020"/>
                    <a:pt x="1615132" y="184246"/>
                    <a:pt x="1601283" y="184246"/>
                  </a:cubicBezTo>
                  <a:lnTo>
                    <a:pt x="25075" y="184246"/>
                  </a:lnTo>
                  <a:cubicBezTo>
                    <a:pt x="18424" y="184246"/>
                    <a:pt x="12047" y="181605"/>
                    <a:pt x="7344" y="176902"/>
                  </a:cubicBezTo>
                  <a:cubicBezTo>
                    <a:pt x="2642" y="172200"/>
                    <a:pt x="0" y="165822"/>
                    <a:pt x="0" y="159172"/>
                  </a:cubicBezTo>
                  <a:lnTo>
                    <a:pt x="0" y="25075"/>
                  </a:lnTo>
                  <a:cubicBezTo>
                    <a:pt x="0" y="11226"/>
                    <a:pt x="11226" y="0"/>
                    <a:pt x="25075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626358" cy="23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Our Solution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42780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04 of 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284704" y="731867"/>
            <a:ext cx="1720086" cy="191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8"/>
              </a:lnSpc>
              <a:spcBef>
                <a:spcPct val="0"/>
              </a:spcBef>
            </a:pPr>
            <a:r>
              <a:rPr lang="en-US" sz="11191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OUR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74757" y="2479663"/>
            <a:ext cx="3339980" cy="154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55"/>
              </a:lnSpc>
              <a:spcBef>
                <a:spcPct val="0"/>
              </a:spcBef>
            </a:pPr>
            <a:r>
              <a:rPr lang="en-US" sz="9039">
                <a:solidFill>
                  <a:srgbClr val="1E302C"/>
                </a:solidFill>
                <a:latin typeface="Marykate"/>
                <a:ea typeface="Marykate"/>
                <a:cs typeface="Marykate"/>
                <a:sym typeface="Marykate"/>
              </a:rPr>
              <a:t>Solution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029695" y="1713543"/>
            <a:ext cx="11229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E302C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CareerConnect offers to both job seekers and employers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290138" y="2913582"/>
            <a:ext cx="6042130" cy="45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USER-FRIENDLY JOB PLATFORM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646248" y="4999603"/>
            <a:ext cx="6053212" cy="45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COMPREHENSIVE JOB LISTINGS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562433" y="6936833"/>
            <a:ext cx="5497540" cy="45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EMPLOYER TOOLS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426394" y="3695280"/>
            <a:ext cx="889146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 streamlined interface for both job seekers and employers.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621562" y="5600961"/>
            <a:ext cx="8701052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Diverse categories and job types for better job matches.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621562" y="7642332"/>
            <a:ext cx="8701052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Features for job posting, applicant management, and communication.</a:t>
            </a:r>
          </a:p>
        </p:txBody>
      </p:sp>
      <p:sp>
        <p:nvSpPr>
          <p:cNvPr id="54" name="Freeform 54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215025" y="405030"/>
            <a:ext cx="6903992" cy="805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38"/>
              </a:lnSpc>
              <a:spcBef>
                <a:spcPct val="0"/>
              </a:spcBef>
            </a:pPr>
            <a:r>
              <a:rPr lang="en-US" sz="15313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USER INTERFACE DESIGN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449154" y="1063174"/>
            <a:ext cx="0" cy="7305355"/>
          </a:xfrm>
          <a:prstGeom prst="line">
            <a:avLst/>
          </a:prstGeom>
          <a:ln w="76200" cap="flat">
            <a:solidFill>
              <a:srgbClr val="1E302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2770358" y="1211258"/>
            <a:ext cx="923648" cy="923648"/>
            <a:chOff x="0" y="0"/>
            <a:chExt cx="243265" cy="2432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265" cy="243265"/>
            </a:xfrm>
            <a:custGeom>
              <a:avLst/>
              <a:gdLst/>
              <a:ahLst/>
              <a:cxnLst/>
              <a:rect l="l" t="t" r="r" b="b"/>
              <a:pathLst>
                <a:path w="243265" h="243265">
                  <a:moveTo>
                    <a:pt x="92201" y="0"/>
                  </a:moveTo>
                  <a:lnTo>
                    <a:pt x="151064" y="0"/>
                  </a:lnTo>
                  <a:cubicBezTo>
                    <a:pt x="175518" y="0"/>
                    <a:pt x="198969" y="9714"/>
                    <a:pt x="216260" y="27005"/>
                  </a:cubicBezTo>
                  <a:cubicBezTo>
                    <a:pt x="233551" y="44296"/>
                    <a:pt x="243265" y="67748"/>
                    <a:pt x="243265" y="92201"/>
                  </a:cubicBezTo>
                  <a:lnTo>
                    <a:pt x="243265" y="151064"/>
                  </a:lnTo>
                  <a:cubicBezTo>
                    <a:pt x="243265" y="175518"/>
                    <a:pt x="233551" y="198969"/>
                    <a:pt x="216260" y="216260"/>
                  </a:cubicBezTo>
                  <a:cubicBezTo>
                    <a:pt x="198969" y="233551"/>
                    <a:pt x="175518" y="243265"/>
                    <a:pt x="151064" y="243265"/>
                  </a:cubicBezTo>
                  <a:lnTo>
                    <a:pt x="92201" y="243265"/>
                  </a:lnTo>
                  <a:cubicBezTo>
                    <a:pt x="41280" y="243265"/>
                    <a:pt x="0" y="201986"/>
                    <a:pt x="0" y="151064"/>
                  </a:cubicBezTo>
                  <a:lnTo>
                    <a:pt x="0" y="92201"/>
                  </a:lnTo>
                  <a:cubicBezTo>
                    <a:pt x="0" y="67748"/>
                    <a:pt x="9714" y="44296"/>
                    <a:pt x="27005" y="27005"/>
                  </a:cubicBezTo>
                  <a:cubicBezTo>
                    <a:pt x="44296" y="9714"/>
                    <a:pt x="67748" y="0"/>
                    <a:pt x="92201" y="0"/>
                  </a:cubicBezTo>
                  <a:close/>
                </a:path>
              </a:pathLst>
            </a:custGeom>
            <a:solidFill>
              <a:srgbClr val="83ED7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43265" cy="290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22581" y="1211258"/>
            <a:ext cx="923648" cy="923648"/>
            <a:chOff x="0" y="0"/>
            <a:chExt cx="243265" cy="2432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265" cy="243265"/>
            </a:xfrm>
            <a:custGeom>
              <a:avLst/>
              <a:gdLst/>
              <a:ahLst/>
              <a:cxnLst/>
              <a:rect l="l" t="t" r="r" b="b"/>
              <a:pathLst>
                <a:path w="243265" h="243265">
                  <a:moveTo>
                    <a:pt x="92201" y="0"/>
                  </a:moveTo>
                  <a:lnTo>
                    <a:pt x="151064" y="0"/>
                  </a:lnTo>
                  <a:cubicBezTo>
                    <a:pt x="175518" y="0"/>
                    <a:pt x="198969" y="9714"/>
                    <a:pt x="216260" y="27005"/>
                  </a:cubicBezTo>
                  <a:cubicBezTo>
                    <a:pt x="233551" y="44296"/>
                    <a:pt x="243265" y="67748"/>
                    <a:pt x="243265" y="92201"/>
                  </a:cubicBezTo>
                  <a:lnTo>
                    <a:pt x="243265" y="151064"/>
                  </a:lnTo>
                  <a:cubicBezTo>
                    <a:pt x="243265" y="175518"/>
                    <a:pt x="233551" y="198969"/>
                    <a:pt x="216260" y="216260"/>
                  </a:cubicBezTo>
                  <a:cubicBezTo>
                    <a:pt x="198969" y="233551"/>
                    <a:pt x="175518" y="243265"/>
                    <a:pt x="151064" y="243265"/>
                  </a:cubicBezTo>
                  <a:lnTo>
                    <a:pt x="92201" y="243265"/>
                  </a:lnTo>
                  <a:cubicBezTo>
                    <a:pt x="41280" y="243265"/>
                    <a:pt x="0" y="201986"/>
                    <a:pt x="0" y="151064"/>
                  </a:cubicBezTo>
                  <a:lnTo>
                    <a:pt x="0" y="92201"/>
                  </a:lnTo>
                  <a:cubicBezTo>
                    <a:pt x="0" y="67748"/>
                    <a:pt x="9714" y="44296"/>
                    <a:pt x="27005" y="27005"/>
                  </a:cubicBezTo>
                  <a:cubicBezTo>
                    <a:pt x="44296" y="9714"/>
                    <a:pt x="67748" y="0"/>
                    <a:pt x="9220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43265" cy="290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74804" y="1211258"/>
            <a:ext cx="923648" cy="923648"/>
            <a:chOff x="0" y="0"/>
            <a:chExt cx="243265" cy="2432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265" cy="243265"/>
            </a:xfrm>
            <a:custGeom>
              <a:avLst/>
              <a:gdLst/>
              <a:ahLst/>
              <a:cxnLst/>
              <a:rect l="l" t="t" r="r" b="b"/>
              <a:pathLst>
                <a:path w="243265" h="243265">
                  <a:moveTo>
                    <a:pt x="92201" y="0"/>
                  </a:moveTo>
                  <a:lnTo>
                    <a:pt x="151064" y="0"/>
                  </a:lnTo>
                  <a:cubicBezTo>
                    <a:pt x="175518" y="0"/>
                    <a:pt x="198969" y="9714"/>
                    <a:pt x="216260" y="27005"/>
                  </a:cubicBezTo>
                  <a:cubicBezTo>
                    <a:pt x="233551" y="44296"/>
                    <a:pt x="243265" y="67748"/>
                    <a:pt x="243265" y="92201"/>
                  </a:cubicBezTo>
                  <a:lnTo>
                    <a:pt x="243265" y="151064"/>
                  </a:lnTo>
                  <a:cubicBezTo>
                    <a:pt x="243265" y="175518"/>
                    <a:pt x="233551" y="198969"/>
                    <a:pt x="216260" y="216260"/>
                  </a:cubicBezTo>
                  <a:cubicBezTo>
                    <a:pt x="198969" y="233551"/>
                    <a:pt x="175518" y="243265"/>
                    <a:pt x="151064" y="243265"/>
                  </a:cubicBezTo>
                  <a:lnTo>
                    <a:pt x="92201" y="243265"/>
                  </a:lnTo>
                  <a:cubicBezTo>
                    <a:pt x="41280" y="243265"/>
                    <a:pt x="0" y="201986"/>
                    <a:pt x="0" y="151064"/>
                  </a:cubicBezTo>
                  <a:lnTo>
                    <a:pt x="0" y="92201"/>
                  </a:lnTo>
                  <a:cubicBezTo>
                    <a:pt x="0" y="67748"/>
                    <a:pt x="9714" y="44296"/>
                    <a:pt x="27005" y="27005"/>
                  </a:cubicBezTo>
                  <a:cubicBezTo>
                    <a:pt x="44296" y="9714"/>
                    <a:pt x="67748" y="0"/>
                    <a:pt x="92201" y="0"/>
                  </a:cubicBezTo>
                  <a:close/>
                </a:path>
              </a:pathLst>
            </a:custGeom>
            <a:solidFill>
              <a:srgbClr val="C4C4C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43265" cy="290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627027" y="1211258"/>
            <a:ext cx="923648" cy="923648"/>
            <a:chOff x="0" y="0"/>
            <a:chExt cx="243265" cy="2432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3265" cy="243265"/>
            </a:xfrm>
            <a:custGeom>
              <a:avLst/>
              <a:gdLst/>
              <a:ahLst/>
              <a:cxnLst/>
              <a:rect l="l" t="t" r="r" b="b"/>
              <a:pathLst>
                <a:path w="243265" h="243265">
                  <a:moveTo>
                    <a:pt x="92201" y="0"/>
                  </a:moveTo>
                  <a:lnTo>
                    <a:pt x="151064" y="0"/>
                  </a:lnTo>
                  <a:cubicBezTo>
                    <a:pt x="175518" y="0"/>
                    <a:pt x="198969" y="9714"/>
                    <a:pt x="216260" y="27005"/>
                  </a:cubicBezTo>
                  <a:cubicBezTo>
                    <a:pt x="233551" y="44296"/>
                    <a:pt x="243265" y="67748"/>
                    <a:pt x="243265" y="92201"/>
                  </a:cubicBezTo>
                  <a:lnTo>
                    <a:pt x="243265" y="151064"/>
                  </a:lnTo>
                  <a:cubicBezTo>
                    <a:pt x="243265" y="175518"/>
                    <a:pt x="233551" y="198969"/>
                    <a:pt x="216260" y="216260"/>
                  </a:cubicBezTo>
                  <a:cubicBezTo>
                    <a:pt x="198969" y="233551"/>
                    <a:pt x="175518" y="243265"/>
                    <a:pt x="151064" y="243265"/>
                  </a:cubicBezTo>
                  <a:lnTo>
                    <a:pt x="92201" y="243265"/>
                  </a:lnTo>
                  <a:cubicBezTo>
                    <a:pt x="41280" y="243265"/>
                    <a:pt x="0" y="201986"/>
                    <a:pt x="0" y="151064"/>
                  </a:cubicBezTo>
                  <a:lnTo>
                    <a:pt x="0" y="92201"/>
                  </a:lnTo>
                  <a:cubicBezTo>
                    <a:pt x="0" y="67748"/>
                    <a:pt x="9714" y="44296"/>
                    <a:pt x="27005" y="27005"/>
                  </a:cubicBezTo>
                  <a:cubicBezTo>
                    <a:pt x="44296" y="9714"/>
                    <a:pt x="67748" y="0"/>
                    <a:pt x="92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43265" cy="290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266414" y="4715851"/>
            <a:ext cx="9007887" cy="3739372"/>
          </a:xfrm>
          <a:custGeom>
            <a:avLst/>
            <a:gdLst/>
            <a:ahLst/>
            <a:cxnLst/>
            <a:rect l="l" t="t" r="r" b="b"/>
            <a:pathLst>
              <a:path w="9007887" h="3739372">
                <a:moveTo>
                  <a:pt x="0" y="0"/>
                </a:moveTo>
                <a:lnTo>
                  <a:pt x="9007887" y="0"/>
                </a:lnTo>
                <a:lnTo>
                  <a:pt x="9007887" y="3739372"/>
                </a:lnTo>
                <a:lnTo>
                  <a:pt x="0" y="373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3" r="-85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125380" y="3280279"/>
            <a:ext cx="1804289" cy="606897"/>
          </a:xfrm>
          <a:custGeom>
            <a:avLst/>
            <a:gdLst/>
            <a:ahLst/>
            <a:cxnLst/>
            <a:rect l="l" t="t" r="r" b="b"/>
            <a:pathLst>
              <a:path w="1804289" h="606897">
                <a:moveTo>
                  <a:pt x="0" y="0"/>
                </a:moveTo>
                <a:lnTo>
                  <a:pt x="1804290" y="0"/>
                </a:lnTo>
                <a:lnTo>
                  <a:pt x="1804290" y="606897"/>
                </a:lnTo>
                <a:lnTo>
                  <a:pt x="0" y="60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974133" y="3086229"/>
            <a:ext cx="779104" cy="800948"/>
          </a:xfrm>
          <a:custGeom>
            <a:avLst/>
            <a:gdLst/>
            <a:ahLst/>
            <a:cxnLst/>
            <a:rect l="l" t="t" r="r" b="b"/>
            <a:pathLst>
              <a:path w="779104" h="800948">
                <a:moveTo>
                  <a:pt x="0" y="0"/>
                </a:moveTo>
                <a:lnTo>
                  <a:pt x="779103" y="0"/>
                </a:lnTo>
                <a:lnTo>
                  <a:pt x="779103" y="800947"/>
                </a:lnTo>
                <a:lnTo>
                  <a:pt x="0" y="800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724786" y="3280279"/>
            <a:ext cx="2693835" cy="602440"/>
          </a:xfrm>
          <a:custGeom>
            <a:avLst/>
            <a:gdLst/>
            <a:ahLst/>
            <a:cxnLst/>
            <a:rect l="l" t="t" r="r" b="b"/>
            <a:pathLst>
              <a:path w="2693835" h="602440">
                <a:moveTo>
                  <a:pt x="0" y="0"/>
                </a:moveTo>
                <a:lnTo>
                  <a:pt x="2693836" y="0"/>
                </a:lnTo>
                <a:lnTo>
                  <a:pt x="2693836" y="602440"/>
                </a:lnTo>
                <a:lnTo>
                  <a:pt x="0" y="6024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Interface Design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2780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16844" y="1331769"/>
            <a:ext cx="3481288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Color Theme :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4558652" y="5369541"/>
            <a:ext cx="2568531" cy="2568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24616" y="4712975"/>
            <a:ext cx="2277170" cy="227717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897494" y="4712975"/>
            <a:ext cx="4229689" cy="3476036"/>
          </a:xfrm>
          <a:custGeom>
            <a:avLst/>
            <a:gdLst/>
            <a:ahLst/>
            <a:cxnLst/>
            <a:rect l="l" t="t" r="r" b="b"/>
            <a:pathLst>
              <a:path w="4229689" h="3476036">
                <a:moveTo>
                  <a:pt x="0" y="0"/>
                </a:moveTo>
                <a:lnTo>
                  <a:pt x="4229689" y="0"/>
                </a:lnTo>
                <a:lnTo>
                  <a:pt x="4229689" y="3476036"/>
                </a:lnTo>
                <a:lnTo>
                  <a:pt x="0" y="347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6698292">
            <a:off x="2159413" y="6195578"/>
            <a:ext cx="1046413" cy="450909"/>
          </a:xfrm>
          <a:custGeom>
            <a:avLst/>
            <a:gdLst/>
            <a:ahLst/>
            <a:cxnLst/>
            <a:rect l="l" t="t" r="r" b="b"/>
            <a:pathLst>
              <a:path w="1046413" h="450909">
                <a:moveTo>
                  <a:pt x="0" y="0"/>
                </a:moveTo>
                <a:lnTo>
                  <a:pt x="1046413" y="0"/>
                </a:lnTo>
                <a:lnTo>
                  <a:pt x="1046413" y="450909"/>
                </a:lnTo>
                <a:lnTo>
                  <a:pt x="0" y="45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811967">
            <a:off x="6731422" y="4978208"/>
            <a:ext cx="1046413" cy="450909"/>
          </a:xfrm>
          <a:custGeom>
            <a:avLst/>
            <a:gdLst/>
            <a:ahLst/>
            <a:cxnLst/>
            <a:rect l="l" t="t" r="r" b="b"/>
            <a:pathLst>
              <a:path w="1046413" h="450909">
                <a:moveTo>
                  <a:pt x="0" y="0"/>
                </a:moveTo>
                <a:lnTo>
                  <a:pt x="1046413" y="0"/>
                </a:lnTo>
                <a:lnTo>
                  <a:pt x="1046413" y="450909"/>
                </a:lnTo>
                <a:lnTo>
                  <a:pt x="0" y="45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904550" y="6193038"/>
            <a:ext cx="1000572" cy="1068572"/>
          </a:xfrm>
          <a:custGeom>
            <a:avLst/>
            <a:gdLst/>
            <a:ahLst/>
            <a:cxnLst/>
            <a:rect l="l" t="t" r="r" b="b"/>
            <a:pathLst>
              <a:path w="1000572" h="1068572">
                <a:moveTo>
                  <a:pt x="0" y="0"/>
                </a:moveTo>
                <a:lnTo>
                  <a:pt x="1000571" y="0"/>
                </a:lnTo>
                <a:lnTo>
                  <a:pt x="1000571" y="1068572"/>
                </a:lnTo>
                <a:lnTo>
                  <a:pt x="0" y="106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7019234" y="7485016"/>
            <a:ext cx="424225" cy="453056"/>
          </a:xfrm>
          <a:custGeom>
            <a:avLst/>
            <a:gdLst/>
            <a:ahLst/>
            <a:cxnLst/>
            <a:rect l="l" t="t" r="r" b="b"/>
            <a:pathLst>
              <a:path w="424225" h="453056">
                <a:moveTo>
                  <a:pt x="424226" y="0"/>
                </a:moveTo>
                <a:lnTo>
                  <a:pt x="0" y="0"/>
                </a:lnTo>
                <a:lnTo>
                  <a:pt x="0" y="453056"/>
                </a:lnTo>
                <a:lnTo>
                  <a:pt x="424226" y="453056"/>
                </a:lnTo>
                <a:lnTo>
                  <a:pt x="4242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503901" y="4855128"/>
            <a:ext cx="424225" cy="453056"/>
          </a:xfrm>
          <a:custGeom>
            <a:avLst/>
            <a:gdLst/>
            <a:ahLst/>
            <a:cxnLst/>
            <a:rect l="l" t="t" r="r" b="b"/>
            <a:pathLst>
              <a:path w="424225" h="453056">
                <a:moveTo>
                  <a:pt x="0" y="0"/>
                </a:moveTo>
                <a:lnTo>
                  <a:pt x="424225" y="0"/>
                </a:lnTo>
                <a:lnTo>
                  <a:pt x="424225" y="453056"/>
                </a:lnTo>
                <a:lnTo>
                  <a:pt x="0" y="453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035617" y="2336513"/>
            <a:ext cx="9223683" cy="5490288"/>
          </a:xfrm>
          <a:custGeom>
            <a:avLst/>
            <a:gdLst/>
            <a:ahLst/>
            <a:cxnLst/>
            <a:rect l="l" t="t" r="r" b="b"/>
            <a:pathLst>
              <a:path w="9223683" h="5490288">
                <a:moveTo>
                  <a:pt x="0" y="0"/>
                </a:moveTo>
                <a:lnTo>
                  <a:pt x="9223683" y="0"/>
                </a:lnTo>
                <a:lnTo>
                  <a:pt x="9223683" y="5490287"/>
                </a:lnTo>
                <a:lnTo>
                  <a:pt x="0" y="54902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99" t="-9539" r="-81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998352" y="3983385"/>
            <a:ext cx="1065098" cy="2075275"/>
          </a:xfrm>
          <a:custGeom>
            <a:avLst/>
            <a:gdLst/>
            <a:ahLst/>
            <a:cxnLst/>
            <a:rect l="l" t="t" r="r" b="b"/>
            <a:pathLst>
              <a:path w="1065098" h="2075275">
                <a:moveTo>
                  <a:pt x="0" y="0"/>
                </a:moveTo>
                <a:lnTo>
                  <a:pt x="1065098" y="0"/>
                </a:lnTo>
                <a:lnTo>
                  <a:pt x="1065098" y="2075276"/>
                </a:lnTo>
                <a:lnTo>
                  <a:pt x="0" y="2075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0" r="-370" b="-15314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264021" y="3326036"/>
            <a:ext cx="4147137" cy="2303789"/>
          </a:xfrm>
          <a:custGeom>
            <a:avLst/>
            <a:gdLst/>
            <a:ahLst/>
            <a:cxnLst/>
            <a:rect l="l" t="t" r="r" b="b"/>
            <a:pathLst>
              <a:path w="4147137" h="2303789">
                <a:moveTo>
                  <a:pt x="0" y="0"/>
                </a:moveTo>
                <a:lnTo>
                  <a:pt x="4147136" y="0"/>
                </a:lnTo>
                <a:lnTo>
                  <a:pt x="4147136" y="2303789"/>
                </a:lnTo>
                <a:lnTo>
                  <a:pt x="0" y="2303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01" t="-2678" r="-701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443970" y="3326036"/>
            <a:ext cx="2193477" cy="2894537"/>
          </a:xfrm>
          <a:custGeom>
            <a:avLst/>
            <a:gdLst/>
            <a:ahLst/>
            <a:cxnLst/>
            <a:rect l="l" t="t" r="r" b="b"/>
            <a:pathLst>
              <a:path w="2193477" h="2894537">
                <a:moveTo>
                  <a:pt x="0" y="0"/>
                </a:moveTo>
                <a:lnTo>
                  <a:pt x="2193477" y="0"/>
                </a:lnTo>
                <a:lnTo>
                  <a:pt x="2193477" y="2894537"/>
                </a:lnTo>
                <a:lnTo>
                  <a:pt x="0" y="2894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2061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824616" y="2701097"/>
            <a:ext cx="3340079" cy="112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1"/>
              </a:lnSpc>
              <a:spcBef>
                <a:spcPct val="0"/>
              </a:spcBef>
            </a:pPr>
            <a:r>
              <a:rPr lang="en-US" sz="661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Design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1775" y="847725"/>
            <a:ext cx="5750607" cy="161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220"/>
              </a:lnSpc>
              <a:spcBef>
                <a:spcPct val="0"/>
              </a:spcBef>
            </a:pPr>
            <a:r>
              <a:rPr lang="en-US" sz="9443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RESPONSIVE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5025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Search Strategy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03 of 07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215025" y="1195776"/>
            <a:ext cx="6903992" cy="652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9"/>
              </a:lnSpc>
            </a:pPr>
            <a:r>
              <a:rPr lang="en-US" sz="1241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USE</a:t>
            </a:r>
          </a:p>
          <a:p>
            <a:pPr algn="l">
              <a:lnSpc>
                <a:spcPts val="17379"/>
              </a:lnSpc>
            </a:pPr>
            <a:r>
              <a:rPr lang="en-US" sz="1241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CASE</a:t>
            </a:r>
          </a:p>
          <a:p>
            <a:pPr algn="l">
              <a:lnSpc>
                <a:spcPts val="17379"/>
              </a:lnSpc>
              <a:spcBef>
                <a:spcPct val="0"/>
              </a:spcBef>
            </a:pPr>
            <a:r>
              <a:rPr lang="en-US" sz="1241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DIAGRAM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202244" y="1028700"/>
            <a:ext cx="0" cy="7490544"/>
          </a:xfrm>
          <a:prstGeom prst="line">
            <a:avLst/>
          </a:prstGeom>
          <a:ln w="76200" cap="flat">
            <a:solidFill>
              <a:srgbClr val="1E30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8119017" y="1028700"/>
            <a:ext cx="7111568" cy="7490544"/>
          </a:xfrm>
          <a:custGeom>
            <a:avLst/>
            <a:gdLst/>
            <a:ahLst/>
            <a:cxnLst/>
            <a:rect l="l" t="t" r="r" b="b"/>
            <a:pathLst>
              <a:path w="7111568" h="7490544">
                <a:moveTo>
                  <a:pt x="0" y="0"/>
                </a:moveTo>
                <a:lnTo>
                  <a:pt x="7111568" y="0"/>
                </a:lnTo>
                <a:lnTo>
                  <a:pt x="7111568" y="7490544"/>
                </a:lnTo>
                <a:lnTo>
                  <a:pt x="0" y="749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93" t="-4735" r="-2233" b="-200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15025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Search Strategy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11911306" y="2556377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112659" y="3385295"/>
            <a:ext cx="4484627" cy="448462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77381" y="1652749"/>
            <a:ext cx="4275928" cy="427592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850574"/>
            <a:ext cx="10046816" cy="1898510"/>
            <a:chOff x="0" y="0"/>
            <a:chExt cx="2676525" cy="5057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76525" cy="505773"/>
            </a:xfrm>
            <a:custGeom>
              <a:avLst/>
              <a:gdLst/>
              <a:ahLst/>
              <a:cxnLst/>
              <a:rect l="l" t="t" r="r" b="b"/>
              <a:pathLst>
                <a:path w="2676525" h="505773">
                  <a:moveTo>
                    <a:pt x="15412" y="0"/>
                  </a:moveTo>
                  <a:lnTo>
                    <a:pt x="2661114" y="0"/>
                  </a:lnTo>
                  <a:cubicBezTo>
                    <a:pt x="2665201" y="0"/>
                    <a:pt x="2669121" y="1624"/>
                    <a:pt x="2672012" y="4514"/>
                  </a:cubicBezTo>
                  <a:cubicBezTo>
                    <a:pt x="2674902" y="7404"/>
                    <a:pt x="2676525" y="11324"/>
                    <a:pt x="2676525" y="15412"/>
                  </a:cubicBezTo>
                  <a:lnTo>
                    <a:pt x="2676525" y="490362"/>
                  </a:lnTo>
                  <a:cubicBezTo>
                    <a:pt x="2676525" y="498873"/>
                    <a:pt x="2669625" y="505773"/>
                    <a:pt x="2661114" y="505773"/>
                  </a:cubicBezTo>
                  <a:lnTo>
                    <a:pt x="15412" y="505773"/>
                  </a:lnTo>
                  <a:cubicBezTo>
                    <a:pt x="6900" y="505773"/>
                    <a:pt x="0" y="498873"/>
                    <a:pt x="0" y="490362"/>
                  </a:cubicBezTo>
                  <a:lnTo>
                    <a:pt x="0" y="15412"/>
                  </a:lnTo>
                  <a:cubicBezTo>
                    <a:pt x="0" y="6900"/>
                    <a:pt x="6900" y="0"/>
                    <a:pt x="15412" y="0"/>
                  </a:cubicBezTo>
                  <a:close/>
                </a:path>
              </a:pathLst>
            </a:custGeom>
            <a:solidFill>
              <a:srgbClr val="1E302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676525" cy="553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882435"/>
            <a:ext cx="10348681" cy="1601723"/>
            <a:chOff x="0" y="0"/>
            <a:chExt cx="2756944" cy="4267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56944" cy="426707"/>
            </a:xfrm>
            <a:custGeom>
              <a:avLst/>
              <a:gdLst/>
              <a:ahLst/>
              <a:cxnLst/>
              <a:rect l="l" t="t" r="r" b="b"/>
              <a:pathLst>
                <a:path w="2756944" h="426707">
                  <a:moveTo>
                    <a:pt x="14962" y="0"/>
                  </a:moveTo>
                  <a:lnTo>
                    <a:pt x="2741982" y="0"/>
                  </a:lnTo>
                  <a:cubicBezTo>
                    <a:pt x="2745950" y="0"/>
                    <a:pt x="2749756" y="1576"/>
                    <a:pt x="2752562" y="4382"/>
                  </a:cubicBezTo>
                  <a:cubicBezTo>
                    <a:pt x="2755368" y="7188"/>
                    <a:pt x="2756944" y="10994"/>
                    <a:pt x="2756944" y="14962"/>
                  </a:cubicBezTo>
                  <a:lnTo>
                    <a:pt x="2756944" y="411745"/>
                  </a:lnTo>
                  <a:cubicBezTo>
                    <a:pt x="2756944" y="415714"/>
                    <a:pt x="2755368" y="419519"/>
                    <a:pt x="2752562" y="422325"/>
                  </a:cubicBezTo>
                  <a:cubicBezTo>
                    <a:pt x="2749756" y="425131"/>
                    <a:pt x="2745950" y="426707"/>
                    <a:pt x="2741982" y="426707"/>
                  </a:cubicBezTo>
                  <a:lnTo>
                    <a:pt x="14962" y="426707"/>
                  </a:lnTo>
                  <a:cubicBezTo>
                    <a:pt x="10994" y="426707"/>
                    <a:pt x="7188" y="425131"/>
                    <a:pt x="4382" y="422325"/>
                  </a:cubicBezTo>
                  <a:cubicBezTo>
                    <a:pt x="1576" y="419519"/>
                    <a:pt x="0" y="415714"/>
                    <a:pt x="0" y="411745"/>
                  </a:cubicBezTo>
                  <a:lnTo>
                    <a:pt x="0" y="14962"/>
                  </a:lnTo>
                  <a:cubicBezTo>
                    <a:pt x="0" y="10994"/>
                    <a:pt x="1576" y="7188"/>
                    <a:pt x="4382" y="4382"/>
                  </a:cubicBezTo>
                  <a:cubicBezTo>
                    <a:pt x="7188" y="1576"/>
                    <a:pt x="10994" y="0"/>
                    <a:pt x="14962" y="0"/>
                  </a:cubicBezTo>
                  <a:close/>
                </a:path>
              </a:pathLst>
            </a:custGeom>
            <a:solidFill>
              <a:srgbClr val="1E302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756944" cy="474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6645637"/>
            <a:ext cx="10882606" cy="1969158"/>
            <a:chOff x="0" y="0"/>
            <a:chExt cx="2899184" cy="52459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99184" cy="524594"/>
            </a:xfrm>
            <a:custGeom>
              <a:avLst/>
              <a:gdLst/>
              <a:ahLst/>
              <a:cxnLst/>
              <a:rect l="l" t="t" r="r" b="b"/>
              <a:pathLst>
                <a:path w="2899184" h="524594">
                  <a:moveTo>
                    <a:pt x="14228" y="0"/>
                  </a:moveTo>
                  <a:lnTo>
                    <a:pt x="2884956" y="0"/>
                  </a:lnTo>
                  <a:cubicBezTo>
                    <a:pt x="2892814" y="0"/>
                    <a:pt x="2899184" y="6370"/>
                    <a:pt x="2899184" y="14228"/>
                  </a:cubicBezTo>
                  <a:lnTo>
                    <a:pt x="2899184" y="510366"/>
                  </a:lnTo>
                  <a:cubicBezTo>
                    <a:pt x="2899184" y="514140"/>
                    <a:pt x="2897685" y="517759"/>
                    <a:pt x="2895017" y="520427"/>
                  </a:cubicBezTo>
                  <a:cubicBezTo>
                    <a:pt x="2892349" y="523095"/>
                    <a:pt x="2888730" y="524594"/>
                    <a:pt x="2884956" y="524594"/>
                  </a:cubicBezTo>
                  <a:lnTo>
                    <a:pt x="14228" y="524594"/>
                  </a:lnTo>
                  <a:cubicBezTo>
                    <a:pt x="6370" y="524594"/>
                    <a:pt x="0" y="518224"/>
                    <a:pt x="0" y="510366"/>
                  </a:cubicBezTo>
                  <a:lnTo>
                    <a:pt x="0" y="14228"/>
                  </a:lnTo>
                  <a:cubicBezTo>
                    <a:pt x="0" y="10455"/>
                    <a:pt x="1499" y="6836"/>
                    <a:pt x="4167" y="4167"/>
                  </a:cubicBezTo>
                  <a:cubicBezTo>
                    <a:pt x="6836" y="1499"/>
                    <a:pt x="10455" y="0"/>
                    <a:pt x="14228" y="0"/>
                  </a:cubicBezTo>
                  <a:close/>
                </a:path>
              </a:pathLst>
            </a:custGeom>
            <a:solidFill>
              <a:srgbClr val="1E302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899184" cy="57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1903489">
            <a:off x="15712399" y="2536959"/>
            <a:ext cx="1980059" cy="853226"/>
          </a:xfrm>
          <a:custGeom>
            <a:avLst/>
            <a:gdLst/>
            <a:ahLst/>
            <a:cxnLst/>
            <a:rect l="l" t="t" r="r" b="b"/>
            <a:pathLst>
              <a:path w="1980059" h="853226">
                <a:moveTo>
                  <a:pt x="0" y="0"/>
                </a:moveTo>
                <a:lnTo>
                  <a:pt x="1980059" y="0"/>
                </a:lnTo>
                <a:lnTo>
                  <a:pt x="1980059" y="853225"/>
                </a:lnTo>
                <a:lnTo>
                  <a:pt x="0" y="85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1540084" y="1436676"/>
            <a:ext cx="1572574" cy="1679448"/>
          </a:xfrm>
          <a:custGeom>
            <a:avLst/>
            <a:gdLst/>
            <a:ahLst/>
            <a:cxnLst/>
            <a:rect l="l" t="t" r="r" b="b"/>
            <a:pathLst>
              <a:path w="1572574" h="1679448">
                <a:moveTo>
                  <a:pt x="1572575" y="0"/>
                </a:moveTo>
                <a:lnTo>
                  <a:pt x="0" y="0"/>
                </a:lnTo>
                <a:lnTo>
                  <a:pt x="0" y="1679448"/>
                </a:lnTo>
                <a:lnTo>
                  <a:pt x="1572575" y="1679448"/>
                </a:lnTo>
                <a:lnTo>
                  <a:pt x="15725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314203" y="1392780"/>
            <a:ext cx="643585" cy="687324"/>
          </a:xfrm>
          <a:custGeom>
            <a:avLst/>
            <a:gdLst/>
            <a:ahLst/>
            <a:cxnLst/>
            <a:rect l="l" t="t" r="r" b="b"/>
            <a:pathLst>
              <a:path w="643585" h="687324">
                <a:moveTo>
                  <a:pt x="0" y="0"/>
                </a:moveTo>
                <a:lnTo>
                  <a:pt x="643586" y="0"/>
                </a:lnTo>
                <a:lnTo>
                  <a:pt x="643586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871760" y="7147449"/>
            <a:ext cx="643585" cy="687324"/>
          </a:xfrm>
          <a:custGeom>
            <a:avLst/>
            <a:gdLst/>
            <a:ahLst/>
            <a:cxnLst/>
            <a:rect l="l" t="t" r="r" b="b"/>
            <a:pathLst>
              <a:path w="643585" h="687324">
                <a:moveTo>
                  <a:pt x="0" y="0"/>
                </a:moveTo>
                <a:lnTo>
                  <a:pt x="643585" y="0"/>
                </a:lnTo>
                <a:lnTo>
                  <a:pt x="643585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215025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Job Search Strategy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04 of 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5128" y="1085274"/>
            <a:ext cx="6558436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8F6234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USER AUTHENTICATION AND AUTHORIZATION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5025" y="3032626"/>
            <a:ext cx="9262524" cy="20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317" lvl="1" indent="-317659" algn="just">
              <a:lnSpc>
                <a:spcPts val="4119"/>
              </a:lnSpc>
              <a:buFont typeface="Arial"/>
              <a:buChar char="•"/>
            </a:pPr>
            <a:r>
              <a:rPr lang="en-US" sz="2942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Registration: Users can register on the platform. Passwords are hashed using Bcrypt for enhanced security.</a:t>
            </a:r>
          </a:p>
          <a:p>
            <a:pPr algn="just">
              <a:lnSpc>
                <a:spcPts val="4119"/>
              </a:lnSpc>
              <a:spcBef>
                <a:spcPct val="0"/>
              </a:spcBef>
            </a:pPr>
            <a:endParaRPr lang="en-US" sz="2942">
              <a:solidFill>
                <a:srgbClr val="FFF7EF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20623" y="5064486"/>
            <a:ext cx="9540824" cy="158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317" lvl="1" indent="-317659" algn="just">
              <a:lnSpc>
                <a:spcPts val="4119"/>
              </a:lnSpc>
              <a:buFont typeface="Arial"/>
              <a:buChar char="•"/>
            </a:pPr>
            <a:r>
              <a:rPr lang="en-US" sz="2942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Login Process: Password hashing and session management is applied for better experienne online.</a:t>
            </a:r>
          </a:p>
          <a:p>
            <a:pPr algn="just">
              <a:lnSpc>
                <a:spcPts val="4119"/>
              </a:lnSpc>
              <a:spcBef>
                <a:spcPct val="0"/>
              </a:spcBef>
            </a:pPr>
            <a:endParaRPr lang="en-US" sz="2942">
              <a:solidFill>
                <a:srgbClr val="FFF7EF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0525" y="6827689"/>
            <a:ext cx="10033068" cy="20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317" lvl="1" indent="-317659" algn="just">
              <a:lnSpc>
                <a:spcPts val="4119"/>
              </a:lnSpc>
              <a:buFont typeface="Arial"/>
              <a:buChar char="•"/>
            </a:pPr>
            <a:r>
              <a:rPr lang="en-US" sz="2942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Roles and Permissions: Different user roles (admin, user) are handled. Specific access for each role can be changed by admin.</a:t>
            </a:r>
          </a:p>
          <a:p>
            <a:pPr algn="just">
              <a:lnSpc>
                <a:spcPts val="4119"/>
              </a:lnSpc>
              <a:spcBef>
                <a:spcPct val="0"/>
              </a:spcBef>
            </a:pPr>
            <a:endParaRPr lang="en-US" sz="2942">
              <a:solidFill>
                <a:srgbClr val="FFF7EF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8401482" y="2990193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9"/>
                </a:lnTo>
                <a:lnTo>
                  <a:pt x="0" y="697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01482" y="4859325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312139" y="2990193"/>
            <a:ext cx="7204643" cy="1524406"/>
            <a:chOff x="0" y="0"/>
            <a:chExt cx="4195587" cy="887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95587" cy="887730"/>
            </a:xfrm>
            <a:custGeom>
              <a:avLst/>
              <a:gdLst/>
              <a:ahLst/>
              <a:cxnLst/>
              <a:rect l="l" t="t" r="r" b="b"/>
              <a:pathLst>
                <a:path w="4195587" h="887730">
                  <a:moveTo>
                    <a:pt x="3992387" y="0"/>
                  </a:moveTo>
                  <a:cubicBezTo>
                    <a:pt x="4104611" y="0"/>
                    <a:pt x="4195587" y="198725"/>
                    <a:pt x="4195587" y="443865"/>
                  </a:cubicBezTo>
                  <a:cubicBezTo>
                    <a:pt x="4195587" y="689005"/>
                    <a:pt x="4104611" y="887730"/>
                    <a:pt x="3992387" y="887730"/>
                  </a:cubicBezTo>
                  <a:lnTo>
                    <a:pt x="203200" y="887730"/>
                  </a:lnTo>
                  <a:cubicBezTo>
                    <a:pt x="90976" y="887730"/>
                    <a:pt x="0" y="689005"/>
                    <a:pt x="0" y="443865"/>
                  </a:cubicBezTo>
                  <a:cubicBezTo>
                    <a:pt x="0" y="1987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195587" cy="93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12139" y="4859325"/>
            <a:ext cx="7204643" cy="1218741"/>
            <a:chOff x="0" y="0"/>
            <a:chExt cx="4195587" cy="7097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95587" cy="709727"/>
            </a:xfrm>
            <a:custGeom>
              <a:avLst/>
              <a:gdLst/>
              <a:ahLst/>
              <a:cxnLst/>
              <a:rect l="l" t="t" r="r" b="b"/>
              <a:pathLst>
                <a:path w="4195587" h="709727">
                  <a:moveTo>
                    <a:pt x="3992387" y="0"/>
                  </a:moveTo>
                  <a:cubicBezTo>
                    <a:pt x="4104611" y="0"/>
                    <a:pt x="4195587" y="158878"/>
                    <a:pt x="4195587" y="354864"/>
                  </a:cubicBezTo>
                  <a:cubicBezTo>
                    <a:pt x="4195587" y="550850"/>
                    <a:pt x="4104611" y="709727"/>
                    <a:pt x="3992387" y="709727"/>
                  </a:cubicBezTo>
                  <a:lnTo>
                    <a:pt x="203200" y="709727"/>
                  </a:lnTo>
                  <a:cubicBezTo>
                    <a:pt x="90976" y="709727"/>
                    <a:pt x="0" y="550850"/>
                    <a:pt x="0" y="354864"/>
                  </a:cubicBezTo>
                  <a:cubicBezTo>
                    <a:pt x="0" y="1588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195587" cy="757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827664" y="2541495"/>
            <a:ext cx="2070910" cy="1773452"/>
          </a:xfrm>
          <a:custGeom>
            <a:avLst/>
            <a:gdLst/>
            <a:ahLst/>
            <a:cxnLst/>
            <a:rect l="l" t="t" r="r" b="b"/>
            <a:pathLst>
              <a:path w="2070910" h="1773452">
                <a:moveTo>
                  <a:pt x="0" y="0"/>
                </a:moveTo>
                <a:lnTo>
                  <a:pt x="2070910" y="0"/>
                </a:lnTo>
                <a:lnTo>
                  <a:pt x="2070910" y="1773452"/>
                </a:lnTo>
                <a:lnTo>
                  <a:pt x="0" y="177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700" y="4430142"/>
            <a:ext cx="6079896" cy="2255294"/>
          </a:xfrm>
          <a:custGeom>
            <a:avLst/>
            <a:gdLst/>
            <a:ahLst/>
            <a:cxnLst/>
            <a:rect l="l" t="t" r="r" b="b"/>
            <a:pathLst>
              <a:path w="6079896" h="2255294">
                <a:moveTo>
                  <a:pt x="0" y="0"/>
                </a:moveTo>
                <a:lnTo>
                  <a:pt x="6079896" y="0"/>
                </a:lnTo>
                <a:lnTo>
                  <a:pt x="6079896" y="2255294"/>
                </a:lnTo>
                <a:lnTo>
                  <a:pt x="0" y="2255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303119" y="6464438"/>
            <a:ext cx="3796231" cy="2201213"/>
          </a:xfrm>
          <a:custGeom>
            <a:avLst/>
            <a:gdLst/>
            <a:ahLst/>
            <a:cxnLst/>
            <a:rect l="l" t="t" r="r" b="b"/>
            <a:pathLst>
              <a:path w="3796231" h="2201213">
                <a:moveTo>
                  <a:pt x="0" y="0"/>
                </a:moveTo>
                <a:lnTo>
                  <a:pt x="3796231" y="0"/>
                </a:lnTo>
                <a:lnTo>
                  <a:pt x="3796231" y="2201213"/>
                </a:lnTo>
                <a:lnTo>
                  <a:pt x="0" y="2201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133" r="-25657" b="-59459"/>
            </a:stretch>
          </a:blipFill>
          <a:ln w="38100" cap="rnd">
            <a:solidFill>
              <a:srgbClr val="83ED76"/>
            </a:solidFill>
            <a:prstDash val="solid"/>
            <a:round/>
          </a:ln>
        </p:spPr>
      </p:sp>
      <p:sp>
        <p:nvSpPr>
          <p:cNvPr id="23" name="TextBox 23"/>
          <p:cNvSpPr txBox="1"/>
          <p:nvPr/>
        </p:nvSpPr>
        <p:spPr>
          <a:xfrm>
            <a:off x="1215025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Solving Problems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42780" y="9312060"/>
            <a:ext cx="2130195" cy="29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03 of 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575209"/>
            <a:ext cx="16230600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VALIDATION AND SANITATION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31843" y="2989793"/>
            <a:ext cx="6557412" cy="149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All user inputs are validated before processing to prevent SQL injection and XSS attacks.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31843" y="4897025"/>
            <a:ext cx="6557412" cy="101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Utilized Laravel’s built-in validation features to ensure data integrity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513</Words>
  <Application>Microsoft Office PowerPoint</Application>
  <PresentationFormat>Custom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ITC Avant Garde Gothic</vt:lpstr>
      <vt:lpstr>ITC Franklin Gothic LT Semi-Bold</vt:lpstr>
      <vt:lpstr>League Gothic</vt:lpstr>
      <vt:lpstr>ITC Avant Garde Gothic Bold</vt:lpstr>
      <vt:lpstr>Marykate</vt:lpstr>
      <vt:lpstr>Arial</vt:lpstr>
      <vt:lpstr>Amsterdam Four</vt:lpstr>
      <vt:lpstr>ITC Franklin Gothic LT</vt:lpstr>
      <vt:lpstr>Bernoru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Careerconnect</dc:title>
  <cp:lastModifiedBy>Pankaj Rudra</cp:lastModifiedBy>
  <cp:revision>6</cp:revision>
  <dcterms:created xsi:type="dcterms:W3CDTF">2006-08-16T00:00:00Z</dcterms:created>
  <dcterms:modified xsi:type="dcterms:W3CDTF">2024-10-24T09:34:38Z</dcterms:modified>
  <dc:identifier>DAGUUBsj_RA</dc:identifier>
</cp:coreProperties>
</file>